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2"/>
  </p:notesMasterIdLst>
  <p:handoutMasterIdLst>
    <p:handoutMasterId r:id="rId23"/>
  </p:handoutMasterIdLst>
  <p:sldIdLst>
    <p:sldId id="260" r:id="rId9"/>
    <p:sldId id="375" r:id="rId10"/>
    <p:sldId id="261" r:id="rId11"/>
    <p:sldId id="262" r:id="rId12"/>
    <p:sldId id="362" r:id="rId13"/>
    <p:sldId id="363" r:id="rId14"/>
    <p:sldId id="364" r:id="rId15"/>
    <p:sldId id="365" r:id="rId16"/>
    <p:sldId id="368" r:id="rId17"/>
    <p:sldId id="369" r:id="rId18"/>
    <p:sldId id="376" r:id="rId19"/>
    <p:sldId id="374" r:id="rId20"/>
    <p:sldId id="370" r:id="rId21"/>
  </p:sldIdLst>
  <p:sldSz cx="12192000" cy="6858000"/>
  <p:notesSz cx="12192000" cy="6858000"/>
  <p:defaultTextStyle>
    <a:defPPr>
      <a:defRPr kern="0"/>
    </a:defPPr>
  </p:defaultTextStyle>
  <p:extLst>
    <p:ext uri="{521415D9-36F7-43E2-AB2F-B90AF26B5E84}">
      <p14:sectionLst xmlns:p14="http://schemas.microsoft.com/office/powerpoint/2010/main">
        <p14:section name="Default Section" id="{1A4C344A-E5DC-459F-A5E9-75E271ED3EC9}">
          <p14:sldIdLst>
            <p14:sldId id="260"/>
            <p14:sldId id="375"/>
            <p14:sldId id="261"/>
            <p14:sldId id="262"/>
          </p14:sldIdLst>
        </p14:section>
        <p14:section name="The four principles" id="{36AD6C9B-B277-4DC1-8373-AF761AB6884C}">
          <p14:sldIdLst>
            <p14:sldId id="362"/>
            <p14:sldId id="363"/>
            <p14:sldId id="364"/>
            <p14:sldId id="365"/>
          </p14:sldIdLst>
        </p14:section>
        <p14:section name="Testing and evaluation" id="{2F43C7EF-0566-4842-85F3-8691BEC03F3D}">
          <p14:sldIdLst>
            <p14:sldId id="368"/>
            <p14:sldId id="369"/>
            <p14:sldId id="376"/>
          </p14:sldIdLst>
        </p14:section>
        <p14:section name="Find out more" id="{3E0B4A27-ADB9-4DB7-B86F-B9AA5DD5F94D}">
          <p14:sldIdLst>
            <p14:sldId id="374"/>
            <p14:sldId id="370"/>
          </p14:sldIdLst>
        </p14:section>
        <p14:section name="Resources for Commissioners" id="{643560AB-7A85-48F0-B235-8B33EDD09DD5}">
          <p14:sldIdLst/>
        </p14:section>
        <p14:section name="Resources for IE and people drawing on care and support" id="{06DA52D6-0314-441E-83A3-D32818D4F7BA}">
          <p14:sldIdLst/>
        </p14:section>
        <p14:section name="Resources for Registered Managers" id="{5D73C18B-7405-4730-BFCA-1A6F63F9C5B2}">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9C"/>
    <a:srgbClr val="606060"/>
    <a:srgbClr val="0071BB"/>
    <a:srgbClr val="0040BB"/>
    <a:srgbClr val="0068B3"/>
    <a:srgbClr val="008C9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3406" autoAdjust="0"/>
  </p:normalViewPr>
  <p:slideViewPr>
    <p:cSldViewPr snapToGrid="0">
      <p:cViewPr varScale="1">
        <p:scale>
          <a:sx n="39" d="100"/>
          <a:sy n="39" d="100"/>
        </p:scale>
        <p:origin x="1684" y="40"/>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3/10/2025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3/10/2025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 delegated healthcare activity, usually of a clinical nature, is activity that a regulated healthcare professional such as a registered nurse, nursing associate or occupational therapist delegates to a social care worker or a personal assistant across a range of social care settings. These could include a variety of activities tailored to people’s individual health outcomes and can enable people accessing care and support to have a better experience of care with greater choice and control.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 May 2023, Skills for Care and the Department of Health and Social Care published co-developed guiding principles to support person-centred, safe and effective delegated healthcare, published on the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SfC</a:t>
            </a:r>
            <a:r>
              <a:rPr lang="en-GB" sz="1200" dirty="0">
                <a:effectLst/>
                <a:latin typeface="Arial" panose="020B0604020202020204" pitchFamily="34" charset="0"/>
                <a:ea typeface="Calibri" panose="020F0502020204030204" pitchFamily="34" charset="0"/>
                <a:cs typeface="Times New Roman" panose="02020603050405020304" pitchFamily="18" charset="0"/>
              </a:rPr>
              <a:t> website. They include 4 key principles, ‘person-centred care’, ‘governance, regulation and accountability’, ‘learning and development, skills and competency’ and ‘monitoring and oversight’.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We know that delegation to social care has been happening for many years and through engagement and contribution from sector stakeholders, we’ve developed these voluntary guiding principles to support person-centred, safe and effective delegation and decision-making. There is no statutory requirement for social care providers or care workers to undertake delegated healthcare activities.</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dirty="0">
                <a:effectLst/>
                <a:latin typeface="Arial" panose="020B0604020202020204" pitchFamily="34" charset="0"/>
                <a:ea typeface="Calibri" panose="020F0502020204030204" pitchFamily="34" charset="0"/>
                <a:cs typeface="Arial" panose="020B0604020202020204" pitchFamily="34" charset="0"/>
              </a:rPr>
              <a:t>Research highlighted that effective delegation can mean timely and flexible delivery of activities, resulting in better continuity and person-centred care. Safe and effective delegation to care workers can bring wider benefits to the person including greater choice and control and quality of life, providing more flexibility to suit their needs and lifestyle.  </a:t>
            </a:r>
          </a:p>
          <a:p>
            <a:pPr>
              <a:lnSpc>
                <a:spcPct val="107000"/>
              </a:lnSpc>
              <a:spcAft>
                <a:spcPts val="800"/>
              </a:spcAft>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3</a:t>
            </a:fld>
            <a:endParaRPr lang="en-US"/>
          </a:p>
        </p:txBody>
      </p:sp>
    </p:spTree>
    <p:extLst>
      <p:ext uri="{BB962C8B-B14F-4D97-AF65-F5344CB8AC3E}">
        <p14:creationId xmlns:p14="http://schemas.microsoft.com/office/powerpoint/2010/main" val="284264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dirty="0">
                <a:solidFill>
                  <a:srgbClr val="000000"/>
                </a:solidFill>
                <a:effectLst/>
                <a:latin typeface="Arial" panose="020B0604020202020204" pitchFamily="34" charset="0"/>
                <a:ea typeface="Calibri" panose="020F0502020204030204" pitchFamily="34" charset="0"/>
              </a:rPr>
              <a:t>The guiding principles are supported by resources including an easy read, animation video, a system governance toolkit developed by the Lincolnshire Care Association, a decision tree and sample policies developed the National Care Forum and ADASS key findings to support commissioners. </a:t>
            </a:r>
          </a:p>
          <a:p>
            <a:pPr>
              <a:defRPr/>
            </a:pPr>
            <a:endParaRPr lang="en-GB" sz="1200" dirty="0">
              <a:solidFill>
                <a:srgbClr val="000000"/>
              </a:solidFill>
              <a:effectLst/>
              <a:latin typeface="Arial" panose="020B0604020202020204" pitchFamily="34" charset="0"/>
              <a:ea typeface="Calibri" panose="020F0502020204030204" pitchFamily="34" charset="0"/>
            </a:endParaRPr>
          </a:p>
          <a:p>
            <a:pPr>
              <a:defRPr/>
            </a:pPr>
            <a:r>
              <a:rPr lang="en-GB" sz="1000" dirty="0">
                <a:solidFill>
                  <a:srgbClr val="000000"/>
                </a:solidFill>
                <a:effectLst/>
                <a:latin typeface="Arial" panose="020B0604020202020204" pitchFamily="34" charset="0"/>
                <a:ea typeface="Calibri" panose="020F0502020204030204" pitchFamily="34" charset="0"/>
              </a:rPr>
              <a:t>The resources are designed to support implementation of the guiding principles by providing examples of how delegation can work in practice with sample templates. These have been designed to be adapted to local systems and organisations, rather than a ‘one size fits all’. </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4</a:t>
            </a:fld>
            <a:endParaRPr lang="en-US"/>
          </a:p>
        </p:txBody>
      </p:sp>
    </p:spTree>
    <p:extLst>
      <p:ext uri="{BB962C8B-B14F-4D97-AF65-F5344CB8AC3E}">
        <p14:creationId xmlns:p14="http://schemas.microsoft.com/office/powerpoint/2010/main" val="2996811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Delegation decisions must always have a person-centred approach involving people, their family members and/or representatives.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Arial" panose="020B0604020202020204" pitchFamily="34" charset="0"/>
              </a:rPr>
              <a:t>One of the first questions to ask is why the activity is being delegated?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Have people accessing care and support had the opportunity to ask questions, be involved in decisions with their family members or representatives about what’s important to them? How will the delegation impact on their quality of life? What’s the expected benefits and outcomes? How will they be involved in the activity? </a:t>
            </a:r>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5</a:t>
            </a:fld>
            <a:endParaRPr lang="en-US"/>
          </a:p>
        </p:txBody>
      </p:sp>
    </p:spTree>
    <p:extLst>
      <p:ext uri="{BB962C8B-B14F-4D97-AF65-F5344CB8AC3E}">
        <p14:creationId xmlns:p14="http://schemas.microsoft.com/office/powerpoint/2010/main" val="32827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Effective delegation requires people and organisations to build trust and create the right conditions to work across boundaries.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Is there a clear understanding of accountability, roles and responsibilities?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Is there robust governance for providers to support delegation such as regulatory requirements, commissioning and legislative arrangements and organisational policies?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How are risks identified and mitigated? Everyone involved must be empowered to speak up if they feel the delegated activity cannot be carried out safely. </a:t>
            </a:r>
            <a:endParaRPr lang="en-GB" dirty="0"/>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6</a:t>
            </a:fld>
            <a:endParaRPr lang="en-US"/>
          </a:p>
        </p:txBody>
      </p:sp>
    </p:spTree>
    <p:extLst>
      <p:ext uri="{BB962C8B-B14F-4D97-AF65-F5344CB8AC3E}">
        <p14:creationId xmlns:p14="http://schemas.microsoft.com/office/powerpoint/2010/main" val="409150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Activity should only be delegated when care workers have access to the right learning and development, skills and competency, considering confidence as well as competence.  </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The level of support, training and competency depends on the delegation and how learning is tailored to a person’s individual health needs and outcomes with health and care systems working together to agree learning and development. </a:t>
            </a:r>
          </a:p>
          <a:p>
            <a:endParaRPr lang="en-GB" dirty="0"/>
          </a:p>
        </p:txBody>
      </p:sp>
      <p:sp>
        <p:nvSpPr>
          <p:cNvPr id="4" name="Slide Number Placeholder 3"/>
          <p:cNvSpPr>
            <a:spLocks noGrp="1"/>
          </p:cNvSpPr>
          <p:nvPr>
            <p:ph type="sldNum" sz="quarter" idx="5"/>
          </p:nvPr>
        </p:nvSpPr>
        <p:spPr/>
        <p:txBody>
          <a:bodyPr/>
          <a:lstStyle/>
          <a:p>
            <a:fld id="{2B9240D4-6F14-3449-8FA2-7400E50A5229}" type="slidenum">
              <a:rPr lang="en-US" smtClean="0"/>
              <a:t>7</a:t>
            </a:fld>
            <a:endParaRPr lang="en-US"/>
          </a:p>
        </p:txBody>
      </p:sp>
    </p:spTree>
    <p:extLst>
      <p:ext uri="{BB962C8B-B14F-4D97-AF65-F5344CB8AC3E}">
        <p14:creationId xmlns:p14="http://schemas.microsoft.com/office/powerpoint/2010/main" val="251834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B9FBD-11F9-B6F9-5885-A68516190E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7A96A-B304-E1F7-A63C-3EB58F9FF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90F02-C4C6-9F3E-6C33-A014453D63B0}"/>
              </a:ext>
            </a:extLst>
          </p:cNvPr>
          <p:cNvSpPr>
            <a:spLocks noGrp="1"/>
          </p:cNvSpPr>
          <p:nvPr>
            <p:ph type="body" idx="1"/>
          </p:nvPr>
        </p:nvSpPr>
        <p:spPr/>
        <p:txBody>
          <a:bodyPr/>
          <a:lstStyle/>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Delegation must take place with the clinical oversight of a regulated healthcare professional who retains responsibility for the monitoring and review of peoples’ healthcare plans.</a:t>
            </a:r>
          </a:p>
          <a:p>
            <a:pPr>
              <a:lnSpc>
                <a:spcPct val="107000"/>
              </a:lnSpc>
              <a:spcAft>
                <a:spcPts val="8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Are there open channels of communication to maintain safety and quality, particularly where there is changing or fluctuating needs?  </a:t>
            </a:r>
          </a:p>
          <a:p>
            <a:r>
              <a:rPr lang="en-GB" sz="1200" dirty="0">
                <a:solidFill>
                  <a:srgbClr val="000000"/>
                </a:solidFill>
                <a:effectLst/>
                <a:latin typeface="Arial" panose="020B0604020202020204" pitchFamily="34" charset="0"/>
                <a:ea typeface="Calibri" panose="020F0502020204030204" pitchFamily="34" charset="0"/>
              </a:rPr>
              <a:t>Ongoing support and the type of supervision required and how this will be delivered should be agreed with the delegator, the care provider and care workers</a:t>
            </a:r>
            <a:endParaRPr lang="en-GB" dirty="0"/>
          </a:p>
          <a:p>
            <a:endParaRPr lang="en-GB" dirty="0"/>
          </a:p>
        </p:txBody>
      </p:sp>
      <p:sp>
        <p:nvSpPr>
          <p:cNvPr id="4" name="Slide Number Placeholder 3">
            <a:extLst>
              <a:ext uri="{FF2B5EF4-FFF2-40B4-BE49-F238E27FC236}">
                <a16:creationId xmlns:a16="http://schemas.microsoft.com/office/drawing/2014/main" id="{5B74C8A4-23A4-F0C2-58B2-FEDF29288838}"/>
              </a:ext>
            </a:extLst>
          </p:cNvPr>
          <p:cNvSpPr>
            <a:spLocks noGrp="1"/>
          </p:cNvSpPr>
          <p:nvPr>
            <p:ph type="sldNum" sz="quarter" idx="5"/>
          </p:nvPr>
        </p:nvSpPr>
        <p:spPr/>
        <p:txBody>
          <a:bodyPr/>
          <a:lstStyle/>
          <a:p>
            <a:fld id="{2B9240D4-6F14-3449-8FA2-7400E50A5229}" type="slidenum">
              <a:rPr lang="en-US" smtClean="0"/>
              <a:t>8</a:t>
            </a:fld>
            <a:endParaRPr lang="en-US"/>
          </a:p>
        </p:txBody>
      </p:sp>
    </p:spTree>
    <p:extLst>
      <p:ext uri="{BB962C8B-B14F-4D97-AF65-F5344CB8AC3E}">
        <p14:creationId xmlns:p14="http://schemas.microsoft.com/office/powerpoint/2010/main" val="2958860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B946-E572-896A-87AA-7AA23D207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FF180-60D2-47E7-B664-DCEA5A8592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88FF3-BA08-609F-3894-9C0EB84280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a:rPr>
              <a:t>The principles were tested throughout 2023-24 and independently evaluated through a range of feedback sources. A summary report of the evaluation is published on the </a:t>
            </a:r>
            <a:r>
              <a:rPr lang="en-US" sz="1800" dirty="0" err="1">
                <a:cs typeface="Arial" panose="020B0604020202020204"/>
              </a:rPr>
              <a:t>SfC</a:t>
            </a:r>
            <a:r>
              <a:rPr lang="en-US" sz="1800" dirty="0">
                <a:cs typeface="Arial" panose="020B0604020202020204"/>
              </a:rPr>
              <a:t>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cs typeface="Arial" panose="020B0604020202020204"/>
              </a:rPr>
              <a:t>We worked closely with several test sites to provide their thoughts and expertise about how the principles are translated into practice and shared the positives of delegation as well as key challenges arising, as well as findings from a stakeholder survey and feedback gathered from a face-to-face event in February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Most respondents found the guiding principles to be useful, clear and comprehensive. They are being used to help social care staff deepen their knowledge of delegation, make better decisions about delegation and establish new conversations and relationships with people drawing on care and support and with healthcare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Some social care providers have updated their internal policies and procedures in accordance with the principles and/or have incorporated them within joint assessments of care needs. Improved quality and consistency of care was mentioned. Others spoke of hospital discharge delays either reducing or being avoided following the adoption of the principles.</a:t>
            </a: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Whilst the guiding principles are there to support person-centred delegation of healthcare activities, the evaluation highlighted the complexity of decision-making across the integrated health and social care system and that situations and challenges will arise that are outside of the scope of the principles. </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There have been minimal amendments to the guiding principles and the supporting resources following the evaluation, updated version published October 2024.. Changes made mainly relate to strengthening the themes of resourcing, learning and development, supervision and clinical oversight of healthcare activity and the importance of integrated system approaches. </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5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section ‘What delegated healthcare activity can be delegated?’ has been reworded to include that the principles do not support or advocate the creation of a list of what can and can’t be delegated to social care workers. </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0E172AE-CA58-4F56-A22D-656D0DC9BEF1}"/>
              </a:ext>
            </a:extLst>
          </p:cNvPr>
          <p:cNvSpPr>
            <a:spLocks noGrp="1"/>
          </p:cNvSpPr>
          <p:nvPr>
            <p:ph type="sldNum" sz="quarter" idx="5"/>
          </p:nvPr>
        </p:nvSpPr>
        <p:spPr/>
        <p:txBody>
          <a:bodyPr/>
          <a:lstStyle/>
          <a:p>
            <a:fld id="{2B9240D4-6F14-3449-8FA2-7400E50A5229}" type="slidenum">
              <a:rPr lang="en-US" smtClean="0"/>
              <a:t>9</a:t>
            </a:fld>
            <a:endParaRPr lang="en-US"/>
          </a:p>
        </p:txBody>
      </p:sp>
    </p:spTree>
    <p:extLst>
      <p:ext uri="{BB962C8B-B14F-4D97-AF65-F5344CB8AC3E}">
        <p14:creationId xmlns:p14="http://schemas.microsoft.com/office/powerpoint/2010/main" val="296437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CCCF7-635C-4C52-6EE3-25C2B3435B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7F057-4C1D-809A-A29B-FEA789606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8E5199-1261-5536-91F4-FE5B5FC783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There have been minimal amendments to the guiding principles and the supporting resources following the evaluation, updated version published November 2024.. Changes made mainly relate to strengthening the themes of resourcing, learning and development, supervision and clinical oversight of healthcare activity and the importance of integrated system approaches. </a:t>
            </a:r>
            <a:endParaRPr lang="en-US" sz="18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Most respondents found the guiding principles to be useful, clear and comprehensive. They are being used to help social care staff deepen their knowledge of delegation, make better decisions about delegation and establish new conversations and relationships with people drawing on care and support and with healthcare professionals.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Some social care providers have updated their internal policies and procedures in accordance with the principles and/or have incorporated them within joint assessments of care needs. Improved quality and consistency of care was mentioned. Others spoke of hospital discharge delays either reducing or being avoided following the adoption of the principles.</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We regularly hear that a list would be helpful of what can and can’t be delegated to social care, however the creation of a list could be significantly harmful to people and doesn’t support the person-centred approach. What would work well for one person could be detrimental or inflict harm on another. </a:t>
            </a: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Whilst the guiding principles are there to support person-centred delegation of healthcare activities, the evaluation highlighted the complexity of decision-making across the integrated health and social care system and that situations and challenges will arise that are outside of the scope of the principles. </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2A0F8227-81F5-8160-1A4D-3E0EA9BF6D2E}"/>
              </a:ext>
            </a:extLst>
          </p:cNvPr>
          <p:cNvSpPr>
            <a:spLocks noGrp="1"/>
          </p:cNvSpPr>
          <p:nvPr>
            <p:ph type="sldNum" sz="quarter" idx="5"/>
          </p:nvPr>
        </p:nvSpPr>
        <p:spPr/>
        <p:txBody>
          <a:bodyPr/>
          <a:lstStyle/>
          <a:p>
            <a:fld id="{2B9240D4-6F14-3449-8FA2-7400E50A5229}" type="slidenum">
              <a:rPr lang="en-US" smtClean="0"/>
              <a:t>10</a:t>
            </a:fld>
            <a:endParaRPr lang="en-US"/>
          </a:p>
        </p:txBody>
      </p:sp>
    </p:spTree>
    <p:extLst>
      <p:ext uri="{BB962C8B-B14F-4D97-AF65-F5344CB8AC3E}">
        <p14:creationId xmlns:p14="http://schemas.microsoft.com/office/powerpoint/2010/main" val="256540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95392-E1CD-EA92-D839-3A411E1C4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FCAD6-694E-09B1-FB6A-2D01BD37E7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1BB975-B5EE-FDAF-D32B-164F325EA6A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Learning Exchange has been established based on feedback from stakeholders and it’s an opportunity to share best practice, address challenges and solutions and learn from each other.</a:t>
            </a:r>
            <a:endParaRPr lang="en-US" sz="12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a:rPr>
              <a:t>Webinars will include general information sharing as well as specific audiences, including ICSs/commissioners and registered managers – dates to be confirmed. </a:t>
            </a: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25000"/>
              </a:lnSpc>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3423CA46-F5F6-2444-5B33-AF243FB70884}"/>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2387322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6"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0"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0" y="323183"/>
            <a:ext cx="9349993" cy="559323"/>
          </a:xfrm>
          <a:prstGeom prst="rect">
            <a:avLst/>
          </a:prstGeom>
        </p:spPr>
        <p:txBody>
          <a:bodyPr/>
          <a:lstStyle>
            <a:lvl1pPr>
              <a:defRPr sz="400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4"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2000"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4000" b="1">
                <a:solidFill>
                  <a:srgbClr val="60606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5" y="2667000"/>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7" y="4114585"/>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598"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27"/>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0"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0"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0"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4" y="2653272"/>
            <a:ext cx="2599034"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killsforcare/delegatedhealthcar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72EC5-2A6C-B532-54EB-B29CC7419D0C}"/>
              </a:ext>
            </a:extLst>
          </p:cNvPr>
          <p:cNvSpPr>
            <a:spLocks noGrp="1"/>
          </p:cNvSpPr>
          <p:nvPr>
            <p:ph type="title"/>
          </p:nvPr>
        </p:nvSpPr>
        <p:spPr>
          <a:xfrm>
            <a:off x="537399" y="1766748"/>
            <a:ext cx="5733513" cy="1147902"/>
          </a:xfrm>
        </p:spPr>
        <p:txBody>
          <a:bodyPr/>
          <a:lstStyle/>
          <a:p>
            <a:r>
              <a:rPr lang="en-GB" sz="4000" dirty="0"/>
              <a:t>Delegated healthcare activities -  </a:t>
            </a:r>
            <a:br>
              <a:rPr lang="en-GB" sz="4000" dirty="0"/>
            </a:br>
            <a:r>
              <a:rPr lang="en-GB" sz="4000" dirty="0"/>
              <a:t>Guiding principles</a:t>
            </a:r>
          </a:p>
        </p:txBody>
      </p:sp>
      <p:sp>
        <p:nvSpPr>
          <p:cNvPr id="3" name="Text Placeholder 2">
            <a:extLst>
              <a:ext uri="{FF2B5EF4-FFF2-40B4-BE49-F238E27FC236}">
                <a16:creationId xmlns:a16="http://schemas.microsoft.com/office/drawing/2014/main" id="{C1B4322D-985E-9E1F-80DC-925005FB8B92}"/>
              </a:ext>
            </a:extLst>
          </p:cNvPr>
          <p:cNvSpPr>
            <a:spLocks noGrp="1"/>
          </p:cNvSpPr>
          <p:nvPr>
            <p:ph type="body" sz="quarter" idx="10"/>
          </p:nvPr>
        </p:nvSpPr>
        <p:spPr>
          <a:xfrm>
            <a:off x="114300" y="5176156"/>
            <a:ext cx="5861957" cy="1681843"/>
          </a:xfrm>
        </p:spPr>
        <p:txBody>
          <a:bodyPr/>
          <a:lstStyle/>
          <a:p>
            <a:r>
              <a:rPr lang="en-GB" sz="2800" dirty="0">
                <a:cs typeface="Arial"/>
              </a:rPr>
              <a:t>March 2025 </a:t>
            </a:r>
            <a:br>
              <a:rPr lang="en-GB" sz="2000" dirty="0"/>
            </a:br>
            <a:r>
              <a:rPr lang="en-GB" sz="2000" dirty="0">
                <a:cs typeface="Arial"/>
              </a:rPr>
              <a:t>This information was correct at time of</a:t>
            </a:r>
            <a:br>
              <a:rPr lang="en-GB" sz="2000" dirty="0">
                <a:cs typeface="Arial"/>
              </a:rPr>
            </a:br>
            <a:r>
              <a:rPr lang="en-GB" sz="2000" dirty="0">
                <a:cs typeface="Arial"/>
              </a:rPr>
              <a:t>writing and will be reviewed regularly.</a:t>
            </a:r>
            <a:endParaRPr lang="en-GB" sz="2000" dirty="0"/>
          </a:p>
        </p:txBody>
      </p:sp>
    </p:spTree>
    <p:extLst>
      <p:ext uri="{BB962C8B-B14F-4D97-AF65-F5344CB8AC3E}">
        <p14:creationId xmlns:p14="http://schemas.microsoft.com/office/powerpoint/2010/main" val="3332504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9111E-4801-469A-4830-221F9E1043F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ACE81BC-5E70-C8F0-1DD3-8DFA719D1073}"/>
              </a:ext>
            </a:extLst>
          </p:cNvPr>
          <p:cNvSpPr>
            <a:spLocks noGrp="1"/>
          </p:cNvSpPr>
          <p:nvPr>
            <p:ph type="body" sz="quarter" idx="10"/>
          </p:nvPr>
        </p:nvSpPr>
        <p:spPr/>
        <p:txBody>
          <a:bodyPr/>
          <a:lstStyle/>
          <a:p>
            <a:r>
              <a:rPr lang="en-GB" dirty="0"/>
              <a:t>Jan 2025</a:t>
            </a:r>
          </a:p>
        </p:txBody>
      </p:sp>
      <p:sp>
        <p:nvSpPr>
          <p:cNvPr id="4" name="Text Placeholder 3">
            <a:extLst>
              <a:ext uri="{FF2B5EF4-FFF2-40B4-BE49-F238E27FC236}">
                <a16:creationId xmlns:a16="http://schemas.microsoft.com/office/drawing/2014/main" id="{448B12AF-946F-D98E-1DDB-C75A87447CB9}"/>
              </a:ext>
            </a:extLst>
          </p:cNvPr>
          <p:cNvSpPr>
            <a:spLocks noGrp="1"/>
          </p:cNvSpPr>
          <p:nvPr>
            <p:ph type="body" sz="quarter" idx="12"/>
          </p:nvPr>
        </p:nvSpPr>
        <p:spPr>
          <a:xfrm>
            <a:off x="495299" y="355313"/>
            <a:ext cx="9126683" cy="703263"/>
          </a:xfrm>
        </p:spPr>
        <p:txBody>
          <a:bodyPr/>
          <a:lstStyle/>
          <a:p>
            <a:pPr marL="0" indent="0">
              <a:buClr>
                <a:srgbClr val="E87722"/>
              </a:buClr>
              <a:buFont typeface="Wingdings" pitchFamily="2" charset="2"/>
              <a:buNone/>
            </a:pPr>
            <a:r>
              <a:rPr lang="en-US" sz="3600" b="1" dirty="0">
                <a:cs typeface="Arial" panose="020B0604020202020204"/>
              </a:rPr>
              <a:t>Key findings</a:t>
            </a:r>
          </a:p>
        </p:txBody>
      </p:sp>
      <p:sp>
        <p:nvSpPr>
          <p:cNvPr id="5" name="Text Placeholder 4">
            <a:extLst>
              <a:ext uri="{FF2B5EF4-FFF2-40B4-BE49-F238E27FC236}">
                <a16:creationId xmlns:a16="http://schemas.microsoft.com/office/drawing/2014/main" id="{A83775B8-8660-4B9A-A878-1D95BBE3E246}"/>
              </a:ext>
            </a:extLst>
          </p:cNvPr>
          <p:cNvSpPr>
            <a:spLocks noGrp="1"/>
          </p:cNvSpPr>
          <p:nvPr>
            <p:ph type="body" sz="quarter" idx="13"/>
          </p:nvPr>
        </p:nvSpPr>
        <p:spPr>
          <a:xfrm>
            <a:off x="468563" y="1505406"/>
            <a:ext cx="8938209" cy="4915757"/>
          </a:xfrm>
        </p:spPr>
        <p:txBody>
          <a:bodyPr/>
          <a:lstStyle/>
          <a:p>
            <a:pPr marL="267635" indent="-267635">
              <a:buClr>
                <a:srgbClr val="008F9C"/>
              </a:buClr>
              <a:buFont typeface="Wingdings" pitchFamily="2" charset="2"/>
              <a:buChar char="ü"/>
            </a:pPr>
            <a:r>
              <a:rPr lang="en-US" sz="2400" dirty="0"/>
              <a:t>The principles are useful, clear and comprehensive</a:t>
            </a:r>
          </a:p>
          <a:p>
            <a:pPr marL="267635" indent="-267635">
              <a:buClr>
                <a:srgbClr val="008F9C"/>
              </a:buClr>
              <a:buFont typeface="Wingdings" pitchFamily="2" charset="2"/>
              <a:buChar char="ü"/>
            </a:pPr>
            <a:r>
              <a:rPr lang="en-US" sz="2400" dirty="0"/>
              <a:t>They help deepen understanding and knowledge </a:t>
            </a:r>
          </a:p>
          <a:p>
            <a:pPr marL="267635" indent="-267635">
              <a:buClr>
                <a:srgbClr val="008F9C"/>
              </a:buClr>
              <a:buFont typeface="Wingdings" pitchFamily="2" charset="2"/>
              <a:buChar char="ü"/>
            </a:pPr>
            <a:r>
              <a:rPr lang="en-US" sz="2400" dirty="0"/>
              <a:t>Enable better decisions about delegation</a:t>
            </a:r>
          </a:p>
          <a:p>
            <a:pPr marL="267635" indent="-267635">
              <a:buClr>
                <a:srgbClr val="008F9C"/>
              </a:buClr>
              <a:buFont typeface="Wingdings" pitchFamily="2" charset="2"/>
              <a:buChar char="ü"/>
            </a:pPr>
            <a:r>
              <a:rPr lang="en-US" sz="2400" dirty="0"/>
              <a:t>Support new conversations with people drawing on care and support and across health and care systems </a:t>
            </a:r>
          </a:p>
          <a:p>
            <a:pPr marL="267635" indent="-267635">
              <a:buClr>
                <a:srgbClr val="008F9C"/>
              </a:buClr>
              <a:buFont typeface="Wingdings" pitchFamily="2" charset="2"/>
              <a:buChar char="ü"/>
            </a:pPr>
            <a:r>
              <a:rPr lang="en-US" sz="2400" dirty="0"/>
              <a:t>The principles do not support or advocate a list of activity that can and can’t be delegated </a:t>
            </a:r>
          </a:p>
          <a:p>
            <a:pPr marL="267635" indent="-267635">
              <a:buClr>
                <a:srgbClr val="008F9C"/>
              </a:buClr>
              <a:buFont typeface="Wingdings" pitchFamily="2" charset="2"/>
              <a:buChar char="ü"/>
            </a:pPr>
            <a:r>
              <a:rPr lang="en-US" sz="2400" dirty="0"/>
              <a:t>A collaborative and inclusive system approach is needed to agree appropriate </a:t>
            </a:r>
            <a:r>
              <a:rPr lang="en-GB" sz="2400" dirty="0">
                <a:effectLst/>
                <a:ea typeface="Aptos" panose="020B0004020202020204" pitchFamily="34" charset="0"/>
              </a:rPr>
              <a:t>resourcing, training, supervision </a:t>
            </a:r>
          </a:p>
          <a:p>
            <a:pPr marL="267635" indent="-267635">
              <a:buClr>
                <a:srgbClr val="008F9C"/>
              </a:buClr>
              <a:buFont typeface="Wingdings" pitchFamily="2" charset="2"/>
              <a:buChar char="ü"/>
            </a:pPr>
            <a:r>
              <a:rPr lang="en-US" sz="2400" dirty="0"/>
              <a:t>Recognition of the complexity of decision-making and challenges across professional and </a:t>
            </a:r>
            <a:r>
              <a:rPr lang="en-US" sz="2400" dirty="0" err="1"/>
              <a:t>organisational</a:t>
            </a:r>
            <a:r>
              <a:rPr lang="en-US" sz="2400" dirty="0"/>
              <a:t> boundaries and systems</a:t>
            </a:r>
          </a:p>
        </p:txBody>
      </p:sp>
      <p:pic>
        <p:nvPicPr>
          <p:cNvPr id="10" name="Picture 9">
            <a:extLst>
              <a:ext uri="{FF2B5EF4-FFF2-40B4-BE49-F238E27FC236}">
                <a16:creationId xmlns:a16="http://schemas.microsoft.com/office/drawing/2014/main" id="{B43F04BA-F922-F03D-2452-AA2DCD838B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113634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C14A4A-2594-C1E5-DA82-8928383E60AD}"/>
              </a:ext>
            </a:extLst>
          </p:cNvPr>
          <p:cNvSpPr>
            <a:spLocks noGrp="1"/>
          </p:cNvSpPr>
          <p:nvPr>
            <p:ph type="body" sz="quarter" idx="12"/>
          </p:nvPr>
        </p:nvSpPr>
        <p:spPr>
          <a:xfrm>
            <a:off x="495299" y="355313"/>
            <a:ext cx="9024258" cy="1382864"/>
          </a:xfrm>
        </p:spPr>
        <p:txBody>
          <a:bodyPr/>
          <a:lstStyle/>
          <a:p>
            <a:r>
              <a:rPr lang="en-GB" dirty="0"/>
              <a:t>Eric – sharing his own experiences of delegated healthcare activity </a:t>
            </a:r>
          </a:p>
        </p:txBody>
      </p:sp>
      <p:sp>
        <p:nvSpPr>
          <p:cNvPr id="5" name="Text Placeholder 4">
            <a:extLst>
              <a:ext uri="{FF2B5EF4-FFF2-40B4-BE49-F238E27FC236}">
                <a16:creationId xmlns:a16="http://schemas.microsoft.com/office/drawing/2014/main" id="{603CC70B-8A33-ACE4-9785-67091762636E}"/>
              </a:ext>
            </a:extLst>
          </p:cNvPr>
          <p:cNvSpPr>
            <a:spLocks noGrp="1"/>
          </p:cNvSpPr>
          <p:nvPr>
            <p:ph type="body" sz="quarter" idx="10"/>
          </p:nvPr>
        </p:nvSpPr>
        <p:spPr/>
        <p:txBody>
          <a:bodyPr/>
          <a:lstStyle/>
          <a:p>
            <a:endParaRPr lang="en-GB"/>
          </a:p>
        </p:txBody>
      </p:sp>
      <p:pic>
        <p:nvPicPr>
          <p:cNvPr id="12" name="Picture 11">
            <a:extLst>
              <a:ext uri="{FF2B5EF4-FFF2-40B4-BE49-F238E27FC236}">
                <a16:creationId xmlns:a16="http://schemas.microsoft.com/office/drawing/2014/main" id="{84689D50-838D-0045-8F86-540911021B18}"/>
              </a:ext>
            </a:extLst>
          </p:cNvPr>
          <p:cNvPicPr>
            <a:picLocks noChangeAspect="1"/>
          </p:cNvPicPr>
          <p:nvPr/>
        </p:nvPicPr>
        <p:blipFill>
          <a:blip r:embed="rId2"/>
          <a:stretch>
            <a:fillRect/>
          </a:stretch>
        </p:blipFill>
        <p:spPr>
          <a:xfrm>
            <a:off x="985908" y="2126864"/>
            <a:ext cx="5904749" cy="3934962"/>
          </a:xfrm>
          <a:prstGeom prst="rect">
            <a:avLst/>
          </a:prstGeom>
        </p:spPr>
      </p:pic>
    </p:spTree>
    <p:extLst>
      <p:ext uri="{BB962C8B-B14F-4D97-AF65-F5344CB8AC3E}">
        <p14:creationId xmlns:p14="http://schemas.microsoft.com/office/powerpoint/2010/main" val="211784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38D05E-D85A-25FE-CF52-8FCFD663614C}"/>
              </a:ext>
            </a:extLst>
          </p:cNvPr>
          <p:cNvSpPr>
            <a:spLocks noGrp="1"/>
          </p:cNvSpPr>
          <p:nvPr>
            <p:ph type="body" sz="quarter" idx="12"/>
          </p:nvPr>
        </p:nvSpPr>
        <p:spPr/>
        <p:txBody>
          <a:bodyPr/>
          <a:lstStyle/>
          <a:p>
            <a:r>
              <a:rPr lang="en-GB" dirty="0"/>
              <a:t>Learning Exchange – January 2025 Key themes</a:t>
            </a:r>
          </a:p>
        </p:txBody>
      </p:sp>
      <p:sp>
        <p:nvSpPr>
          <p:cNvPr id="4" name="Text Placeholder 3">
            <a:extLst>
              <a:ext uri="{FF2B5EF4-FFF2-40B4-BE49-F238E27FC236}">
                <a16:creationId xmlns:a16="http://schemas.microsoft.com/office/drawing/2014/main" id="{CCEEDC4E-53E0-E85E-EC06-1CEFACF2C8C5}"/>
              </a:ext>
            </a:extLst>
          </p:cNvPr>
          <p:cNvSpPr>
            <a:spLocks noGrp="1"/>
          </p:cNvSpPr>
          <p:nvPr>
            <p:ph type="body" sz="quarter" idx="13"/>
          </p:nvPr>
        </p:nvSpPr>
        <p:spPr>
          <a:xfrm>
            <a:off x="244929" y="1355271"/>
            <a:ext cx="11691257" cy="5095242"/>
          </a:xfrm>
        </p:spPr>
        <p:txBody>
          <a:bodyPr/>
          <a:lstStyle/>
          <a:p>
            <a:pPr marL="457200" fontAlgn="base">
              <a:lnSpc>
                <a:spcPct val="107000"/>
              </a:lnSpc>
            </a:pPr>
            <a:r>
              <a:rPr lang="en-US" sz="2000" dirty="0">
                <a:effectLst/>
                <a:latin typeface="Arial" panose="020B0604020202020204" pitchFamily="34" charset="0"/>
                <a:ea typeface="Arial" panose="020B060402020202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Font typeface="Wingdings" panose="05000000000000000000" pitchFamily="2" charset="2"/>
              <a:buChar char="Ø"/>
            </a:pPr>
            <a:r>
              <a:rPr lang="en-US" sz="2400" dirty="0">
                <a:effectLst/>
                <a:ea typeface="Arial" panose="020B0604020202020204" pitchFamily="34" charset="0"/>
              </a:rPr>
              <a:t>Challenges around identify training, consistencies with workforce retention and recruitment.</a:t>
            </a:r>
            <a:endParaRPr lang="en-GB" sz="2400" dirty="0">
              <a:effectLst/>
              <a:ea typeface="Calibri" panose="020F0502020204030204" pitchFamily="34" charset="0"/>
            </a:endParaRPr>
          </a:p>
          <a:p>
            <a:pPr marL="342900" lvl="0" indent="-342900" fontAlgn="base">
              <a:lnSpc>
                <a:spcPct val="107000"/>
              </a:lnSpc>
              <a:spcAft>
                <a:spcPts val="800"/>
              </a:spcAft>
              <a:buFont typeface="Wingdings" panose="05000000000000000000" pitchFamily="2" charset="2"/>
              <a:buChar char="Ø"/>
            </a:pPr>
            <a:r>
              <a:rPr lang="en-US" sz="2400" dirty="0">
                <a:effectLst/>
                <a:ea typeface="Arial" panose="020B0604020202020204" pitchFamily="34" charset="0"/>
              </a:rPr>
              <a:t>IEs PAs growing workforce </a:t>
            </a:r>
            <a:endParaRPr lang="en-GB" sz="2400" dirty="0">
              <a:effectLst/>
              <a:ea typeface="Calibri" panose="020F0502020204030204" pitchFamily="34" charset="0"/>
            </a:endParaRPr>
          </a:p>
          <a:p>
            <a:pPr marL="342900" indent="-342900">
              <a:buFont typeface="Wingdings" panose="05000000000000000000" pitchFamily="2" charset="2"/>
              <a:buChar char="Ø"/>
            </a:pPr>
            <a:r>
              <a:rPr lang="en-US" sz="2400" dirty="0">
                <a:effectLst/>
                <a:ea typeface="Arial" panose="020B0604020202020204" pitchFamily="34" charset="0"/>
              </a:rPr>
              <a:t>Frameworks into things can be where the person-centered approach gets lost</a:t>
            </a:r>
            <a:endParaRPr lang="en-GB" sz="2400" dirty="0">
              <a:effectLst/>
              <a:ea typeface="Calibri" panose="020F0502020204030204" pitchFamily="34" charset="0"/>
            </a:endParaRPr>
          </a:p>
          <a:p>
            <a:pPr marL="342900" lvl="0" indent="-342900" fontAlgn="base">
              <a:lnSpc>
                <a:spcPct val="107000"/>
              </a:lnSpc>
              <a:spcAft>
                <a:spcPts val="800"/>
              </a:spcAft>
              <a:buFont typeface="Wingdings" panose="05000000000000000000" pitchFamily="2" charset="2"/>
              <a:buChar char="Ø"/>
            </a:pPr>
            <a:r>
              <a:rPr lang="en-US" sz="2400" dirty="0">
                <a:effectLst/>
                <a:ea typeface="Arial" panose="020B0604020202020204" pitchFamily="34" charset="0"/>
              </a:rPr>
              <a:t>training and competency sign off- providers doing delegated healthcare activities do not have a clear structure &amp; practical challenges accessing reliable suitable training.</a:t>
            </a:r>
          </a:p>
          <a:p>
            <a:pPr marL="342900" lvl="0" indent="-342900" fontAlgn="base">
              <a:lnSpc>
                <a:spcPct val="107000"/>
              </a:lnSpc>
              <a:spcAft>
                <a:spcPts val="800"/>
              </a:spcAft>
              <a:buFont typeface="Wingdings" panose="05000000000000000000" pitchFamily="2" charset="2"/>
              <a:buChar char="Ø"/>
            </a:pPr>
            <a:r>
              <a:rPr lang="en-US" sz="2400" dirty="0">
                <a:ea typeface="Calibri" panose="020F0502020204030204" pitchFamily="34" charset="0"/>
              </a:rPr>
              <a:t>Feel more confident in opening conversations on delegated healthcare after this session.</a:t>
            </a:r>
          </a:p>
          <a:p>
            <a:pPr marL="342900" indent="-342900" fontAlgn="base">
              <a:lnSpc>
                <a:spcPct val="107000"/>
              </a:lnSpc>
              <a:spcAft>
                <a:spcPts val="800"/>
              </a:spcAft>
              <a:buFont typeface="Wingdings" panose="05000000000000000000" pitchFamily="2" charset="2"/>
              <a:buChar char="Ø"/>
            </a:pPr>
            <a:r>
              <a:rPr lang="en-US" sz="2400" dirty="0">
                <a:effectLst/>
                <a:ea typeface="Arial" panose="020B0604020202020204" pitchFamily="34" charset="0"/>
              </a:rPr>
              <a:t>NHS partner to support </a:t>
            </a:r>
            <a:r>
              <a:rPr lang="en-GB" sz="2400" dirty="0">
                <a:ea typeface="Calibri" panose="020F0502020204030204" pitchFamily="34" charset="0"/>
              </a:rPr>
              <a:t> - </a:t>
            </a:r>
            <a:r>
              <a:rPr lang="en-US" sz="2400" dirty="0">
                <a:effectLst/>
                <a:ea typeface="Arial" panose="020B0604020202020204" pitchFamily="34" charset="0"/>
              </a:rPr>
              <a:t>TDDI</a:t>
            </a:r>
            <a:r>
              <a:rPr lang="en-GB" sz="2400" dirty="0">
                <a:ea typeface="Calibri" panose="020F0502020204030204" pitchFamily="34" charset="0"/>
              </a:rPr>
              <a:t> – </a:t>
            </a:r>
            <a:r>
              <a:rPr lang="en-US" sz="2400" dirty="0">
                <a:effectLst/>
                <a:ea typeface="Arial" panose="020B0604020202020204" pitchFamily="34" charset="0"/>
              </a:rPr>
              <a:t>Insurance</a:t>
            </a:r>
            <a:r>
              <a:rPr lang="en-GB" sz="2400" dirty="0">
                <a:ea typeface="Calibri" panose="020F0502020204030204" pitchFamily="34" charset="0"/>
              </a:rPr>
              <a:t> -</a:t>
            </a:r>
            <a:r>
              <a:rPr lang="en-US" sz="2400" dirty="0">
                <a:effectLst/>
                <a:ea typeface="Arial" panose="020B0604020202020204" pitchFamily="34" charset="0"/>
              </a:rPr>
              <a:t>Pay rates for care workers and job descriptions</a:t>
            </a:r>
            <a:endParaRPr lang="en-GB" sz="2400" dirty="0">
              <a:effectLst/>
              <a:ea typeface="Calibri" panose="020F0502020204030204" pitchFamily="34" charset="0"/>
            </a:endParaRPr>
          </a:p>
          <a:p>
            <a:pPr marL="342900" lvl="0" indent="-342900" fontAlgn="base">
              <a:lnSpc>
                <a:spcPct val="107000"/>
              </a:lnSpc>
              <a:spcAft>
                <a:spcPts val="800"/>
              </a:spcAft>
              <a:buFont typeface="Symbol" panose="05050102010706020507" pitchFamily="18" charset="2"/>
              <a:buChar char=""/>
            </a:pPr>
            <a:endParaRPr lang="en-US" dirty="0">
              <a:ea typeface="Calibri" panose="020F0502020204030204" pitchFamily="34" charset="0"/>
            </a:endParaRPr>
          </a:p>
          <a:p>
            <a:pPr marL="342900" lvl="0" indent="-342900" fontAlgn="base">
              <a:lnSpc>
                <a:spcPct val="107000"/>
              </a:lnSpc>
              <a:spcAft>
                <a:spcPts val="8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86539644-B7CE-D1EE-C8BA-FBCB519F0A82}"/>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8723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7567-F7CE-0BF5-B5D0-CAC415482A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F3613C-1CE0-1962-DF21-0C2A05B45D02}"/>
              </a:ext>
            </a:extLst>
          </p:cNvPr>
          <p:cNvSpPr>
            <a:spLocks noGrp="1"/>
          </p:cNvSpPr>
          <p:nvPr>
            <p:ph type="body" sz="quarter" idx="10"/>
          </p:nvPr>
        </p:nvSpPr>
        <p:spPr/>
        <p:txBody>
          <a:bodyPr/>
          <a:lstStyle/>
          <a:p>
            <a:r>
              <a:rPr lang="en-GB" dirty="0"/>
              <a:t>October 2024</a:t>
            </a:r>
          </a:p>
        </p:txBody>
      </p:sp>
      <p:sp>
        <p:nvSpPr>
          <p:cNvPr id="4" name="Text Placeholder 3">
            <a:extLst>
              <a:ext uri="{FF2B5EF4-FFF2-40B4-BE49-F238E27FC236}">
                <a16:creationId xmlns:a16="http://schemas.microsoft.com/office/drawing/2014/main" id="{CE39AAA0-FC08-77B9-23C9-62774E997D87}"/>
              </a:ext>
            </a:extLst>
          </p:cNvPr>
          <p:cNvSpPr>
            <a:spLocks noGrp="1"/>
          </p:cNvSpPr>
          <p:nvPr>
            <p:ph type="body" sz="quarter" idx="12"/>
          </p:nvPr>
        </p:nvSpPr>
        <p:spPr>
          <a:xfrm>
            <a:off x="495299" y="355313"/>
            <a:ext cx="9126683" cy="703263"/>
          </a:xfrm>
        </p:spPr>
        <p:txBody>
          <a:bodyPr/>
          <a:lstStyle/>
          <a:p>
            <a:pPr marL="0" indent="0">
              <a:buClr>
                <a:srgbClr val="E87722"/>
              </a:buClr>
              <a:buFont typeface="Wingdings" pitchFamily="2" charset="2"/>
              <a:buNone/>
            </a:pPr>
            <a:r>
              <a:rPr lang="en-US" sz="3600" b="1" dirty="0">
                <a:cs typeface="Arial" panose="020B0604020202020204"/>
              </a:rPr>
              <a:t>Find out more</a:t>
            </a:r>
          </a:p>
        </p:txBody>
      </p:sp>
      <p:sp>
        <p:nvSpPr>
          <p:cNvPr id="5" name="Text Placeholder 4">
            <a:extLst>
              <a:ext uri="{FF2B5EF4-FFF2-40B4-BE49-F238E27FC236}">
                <a16:creationId xmlns:a16="http://schemas.microsoft.com/office/drawing/2014/main" id="{2B1DA54C-4AB4-7099-FABD-DA78349C5B11}"/>
              </a:ext>
            </a:extLst>
          </p:cNvPr>
          <p:cNvSpPr>
            <a:spLocks noGrp="1"/>
          </p:cNvSpPr>
          <p:nvPr>
            <p:ph type="body" sz="quarter" idx="13"/>
          </p:nvPr>
        </p:nvSpPr>
        <p:spPr>
          <a:xfrm>
            <a:off x="495299" y="1058576"/>
            <a:ext cx="8938209" cy="4875652"/>
          </a:xfrm>
        </p:spPr>
        <p:txBody>
          <a:bodyPr lIns="91440" tIns="45720" rIns="91440" bIns="45720" anchor="t"/>
          <a:lstStyle/>
          <a:p>
            <a:pPr marL="457200" indent="-457200">
              <a:buFont typeface="Wingdings" panose="05000000000000000000" pitchFamily="2" charset="2"/>
              <a:buChar char="§"/>
            </a:pPr>
            <a:r>
              <a:rPr lang="en-GB" sz="2400" dirty="0"/>
              <a:t>Join our bi-monthly Learning Exchange to share and learn from others </a:t>
            </a:r>
          </a:p>
          <a:p>
            <a:pPr marL="457200" indent="-457200">
              <a:buFont typeface="Wingdings" panose="05000000000000000000" pitchFamily="2" charset="2"/>
              <a:buChar char="§"/>
            </a:pPr>
            <a:endParaRPr lang="en-GB" sz="2400" dirty="0"/>
          </a:p>
          <a:p>
            <a:pPr marL="457200" indent="-457200">
              <a:buFont typeface="Wingdings" panose="05000000000000000000" pitchFamily="2" charset="2"/>
              <a:buChar char="§"/>
            </a:pPr>
            <a:r>
              <a:rPr lang="en-GB" sz="2400" dirty="0"/>
              <a:t>Visit our website for videos, stories and recorded webinars to support practical approaches to delegation</a:t>
            </a:r>
            <a:endParaRPr lang="en-GB" sz="2000" dirty="0"/>
          </a:p>
          <a:p>
            <a:pPr marL="457200" indent="-457200">
              <a:buFont typeface="Wingdings" panose="05000000000000000000" pitchFamily="2" charset="2"/>
              <a:buChar char="§"/>
            </a:pPr>
            <a:endParaRPr lang="en-GB" sz="2000" dirty="0"/>
          </a:p>
          <a:p>
            <a:pPr algn="ctr"/>
            <a:r>
              <a:rPr lang="en-GB" sz="2000" dirty="0">
                <a:latin typeface="Arial"/>
                <a:cs typeface="Arial"/>
                <a:hlinkClick r:id="rId3"/>
              </a:rPr>
              <a:t>www.skillsforcare/delegatedhealthcare</a:t>
            </a:r>
            <a:endParaRPr lang="en-GB" sz="2000" dirty="0">
              <a:latin typeface="Arial"/>
              <a:cs typeface="Arial"/>
            </a:endParaRPr>
          </a:p>
        </p:txBody>
      </p:sp>
      <p:pic>
        <p:nvPicPr>
          <p:cNvPr id="10" name="Picture 9">
            <a:extLst>
              <a:ext uri="{FF2B5EF4-FFF2-40B4-BE49-F238E27FC236}">
                <a16:creationId xmlns:a16="http://schemas.microsoft.com/office/drawing/2014/main" id="{EFA7D2A0-AE43-61CE-8507-A7C8C2D8234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pic>
        <p:nvPicPr>
          <p:cNvPr id="3" name="Picture 2" descr="A qr code with a white background&#10;&#10;Description automatically generated">
            <a:extLst>
              <a:ext uri="{FF2B5EF4-FFF2-40B4-BE49-F238E27FC236}">
                <a16:creationId xmlns:a16="http://schemas.microsoft.com/office/drawing/2014/main" id="{C4F16368-C0D3-0A01-9922-B2BEB7C382F5}"/>
              </a:ext>
            </a:extLst>
          </p:cNvPr>
          <p:cNvPicPr>
            <a:picLocks noChangeAspect="1"/>
          </p:cNvPicPr>
          <p:nvPr/>
        </p:nvPicPr>
        <p:blipFill>
          <a:blip r:embed="rId5"/>
          <a:stretch>
            <a:fillRect/>
          </a:stretch>
        </p:blipFill>
        <p:spPr>
          <a:xfrm>
            <a:off x="3755075" y="3734826"/>
            <a:ext cx="2607130" cy="2672444"/>
          </a:xfrm>
          <a:prstGeom prst="rect">
            <a:avLst/>
          </a:prstGeom>
        </p:spPr>
      </p:pic>
    </p:spTree>
    <p:extLst>
      <p:ext uri="{BB962C8B-B14F-4D97-AF65-F5344CB8AC3E}">
        <p14:creationId xmlns:p14="http://schemas.microsoft.com/office/powerpoint/2010/main" val="2432625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E727C0B-73FB-E5AC-0285-38581405A4CF}"/>
              </a:ext>
            </a:extLst>
          </p:cNvPr>
          <p:cNvSpPr>
            <a:spLocks noGrp="1"/>
          </p:cNvSpPr>
          <p:nvPr>
            <p:ph type="body" sz="quarter" idx="12"/>
          </p:nvPr>
        </p:nvSpPr>
        <p:spPr/>
        <p:txBody>
          <a:bodyPr/>
          <a:lstStyle/>
          <a:p>
            <a:r>
              <a:rPr lang="en-GB" dirty="0"/>
              <a:t>Presenters</a:t>
            </a:r>
          </a:p>
        </p:txBody>
      </p:sp>
      <p:sp>
        <p:nvSpPr>
          <p:cNvPr id="5" name="Text Placeholder 4">
            <a:extLst>
              <a:ext uri="{FF2B5EF4-FFF2-40B4-BE49-F238E27FC236}">
                <a16:creationId xmlns:a16="http://schemas.microsoft.com/office/drawing/2014/main" id="{335A14D1-6C61-DC01-14B0-F7507D4C7DCE}"/>
              </a:ext>
            </a:extLst>
          </p:cNvPr>
          <p:cNvSpPr>
            <a:spLocks noGrp="1"/>
          </p:cNvSpPr>
          <p:nvPr>
            <p:ph type="body" sz="quarter" idx="10"/>
          </p:nvPr>
        </p:nvSpPr>
        <p:spPr/>
        <p:txBody>
          <a:bodyPr/>
          <a:lstStyle/>
          <a:p>
            <a:endParaRPr lang="en-GB"/>
          </a:p>
        </p:txBody>
      </p:sp>
      <p:sp>
        <p:nvSpPr>
          <p:cNvPr id="7" name="TextBox 6">
            <a:extLst>
              <a:ext uri="{FF2B5EF4-FFF2-40B4-BE49-F238E27FC236}">
                <a16:creationId xmlns:a16="http://schemas.microsoft.com/office/drawing/2014/main" id="{5DBE5072-B4F3-0D76-F521-132906E0F893}"/>
              </a:ext>
            </a:extLst>
          </p:cNvPr>
          <p:cNvSpPr txBox="1"/>
          <p:nvPr/>
        </p:nvSpPr>
        <p:spPr>
          <a:xfrm>
            <a:off x="620486" y="1404257"/>
            <a:ext cx="10580914" cy="2677656"/>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Rachel Yates Hoyles  Skills for Care- National Practice Innovation Lead</a:t>
            </a:r>
          </a:p>
          <a:p>
            <a:endParaRPr lang="en-GB" sz="2800" dirty="0">
              <a:latin typeface="Arial" panose="020B0604020202020204" pitchFamily="34" charset="0"/>
              <a:cs typeface="Arial" panose="020B0604020202020204" pitchFamily="34" charset="0"/>
            </a:endParaRPr>
          </a:p>
          <a:p>
            <a:r>
              <a:rPr lang="en-GB" sz="2800" dirty="0">
                <a:effectLst/>
                <a:latin typeface="Arial" panose="020B0604020202020204" pitchFamily="34" charset="0"/>
                <a:ea typeface="Aptos" panose="020B0004020202020204" pitchFamily="34" charset="0"/>
                <a:cs typeface="Arial" panose="020B0604020202020204" pitchFamily="34" charset="0"/>
              </a:rPr>
              <a:t>Lucy Gillespie </a:t>
            </a:r>
            <a:r>
              <a:rPr lang="en-GB" sz="2800" dirty="0">
                <a:latin typeface="Arial" panose="020B0604020202020204" pitchFamily="34" charset="0"/>
                <a:ea typeface="Aptos" panose="020B0004020202020204" pitchFamily="34" charset="0"/>
                <a:cs typeface="Arial" panose="020B0604020202020204" pitchFamily="34" charset="0"/>
              </a:rPr>
              <a:t>Skills for Care - </a:t>
            </a:r>
            <a:r>
              <a:rPr lang="en-GB" sz="2800" dirty="0">
                <a:effectLst/>
                <a:latin typeface="Arial" panose="020B0604020202020204" pitchFamily="34" charset="0"/>
                <a:ea typeface="Aptos" panose="020B0004020202020204" pitchFamily="34" charset="0"/>
                <a:cs typeface="Arial" panose="020B0604020202020204" pitchFamily="34" charset="0"/>
              </a:rPr>
              <a:t>National Professional Lead </a:t>
            </a:r>
          </a:p>
          <a:p>
            <a:endParaRPr lang="en-GB"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Eric Heath – lived experience of delegated healthcare Activities </a:t>
            </a:r>
          </a:p>
        </p:txBody>
      </p:sp>
      <p:pic>
        <p:nvPicPr>
          <p:cNvPr id="10" name="Picture 9">
            <a:extLst>
              <a:ext uri="{FF2B5EF4-FFF2-40B4-BE49-F238E27FC236}">
                <a16:creationId xmlns:a16="http://schemas.microsoft.com/office/drawing/2014/main" id="{BBD6AF75-E437-81B6-A93B-67E51918E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357" y="4226907"/>
            <a:ext cx="4114800" cy="2078612"/>
          </a:xfrm>
          <a:prstGeom prst="rect">
            <a:avLst/>
          </a:prstGeom>
        </p:spPr>
      </p:pic>
    </p:spTree>
    <p:extLst>
      <p:ext uri="{BB962C8B-B14F-4D97-AF65-F5344CB8AC3E}">
        <p14:creationId xmlns:p14="http://schemas.microsoft.com/office/powerpoint/2010/main" val="81982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276F61-0270-5079-AD64-53BAA479F463}"/>
              </a:ext>
            </a:extLst>
          </p:cNvPr>
          <p:cNvSpPr>
            <a:spLocks noGrp="1"/>
          </p:cNvSpPr>
          <p:nvPr>
            <p:ph type="body" sz="quarter" idx="10"/>
          </p:nvPr>
        </p:nvSpPr>
        <p:spPr/>
        <p:txBody>
          <a:bodyPr/>
          <a:lstStyle/>
          <a:p>
            <a:r>
              <a:rPr lang="en-GB" dirty="0"/>
              <a:t>Jan 2025</a:t>
            </a:r>
          </a:p>
        </p:txBody>
      </p:sp>
      <p:sp>
        <p:nvSpPr>
          <p:cNvPr id="3" name="Text Placeholder 2">
            <a:extLst>
              <a:ext uri="{FF2B5EF4-FFF2-40B4-BE49-F238E27FC236}">
                <a16:creationId xmlns:a16="http://schemas.microsoft.com/office/drawing/2014/main" id="{D2997B69-862E-A722-3DFA-EEF84E6FD793}"/>
              </a:ext>
            </a:extLst>
          </p:cNvPr>
          <p:cNvSpPr>
            <a:spLocks noGrp="1"/>
          </p:cNvSpPr>
          <p:nvPr>
            <p:ph type="body" sz="quarter" idx="11"/>
          </p:nvPr>
        </p:nvSpPr>
        <p:spPr/>
        <p:txBody>
          <a:bodyPr/>
          <a:lstStyle/>
          <a:p>
            <a:r>
              <a:rPr lang="en-GB" sz="2800" dirty="0">
                <a:effectLst/>
                <a:latin typeface="Arial" panose="020B0604020202020204" pitchFamily="34" charset="0"/>
                <a:ea typeface="Calibri" panose="020F0502020204030204" pitchFamily="34" charset="0"/>
                <a:cs typeface="Times New Roman" panose="02020603050405020304" pitchFamily="18" charset="0"/>
              </a:rPr>
              <a:t>A delegated healthcare activity, usually of a clinical nature,</a:t>
            </a:r>
            <a:r>
              <a:rPr lang="en-GB" dirty="0">
                <a:latin typeface="Arial" panose="020B0604020202020204" pitchFamily="34" charset="0"/>
                <a:ea typeface="Calibri" panose="020F0502020204030204" pitchFamily="34" charset="0"/>
                <a:cs typeface="Times New Roman" panose="02020603050405020304" pitchFamily="18" charset="0"/>
              </a:rPr>
              <a:t> is activity that </a:t>
            </a:r>
            <a:r>
              <a:rPr lang="en-GB" sz="2800" dirty="0">
                <a:effectLst/>
                <a:latin typeface="Arial" panose="020B0604020202020204" pitchFamily="34" charset="0"/>
                <a:ea typeface="Calibri" panose="020F0502020204030204" pitchFamily="34" charset="0"/>
                <a:cs typeface="Times New Roman" panose="02020603050405020304" pitchFamily="18" charset="0"/>
              </a:rPr>
              <a:t>a regulated healthcare professional delegates to a care worker or personal assistant</a:t>
            </a:r>
          </a:p>
          <a:p>
            <a:endParaRPr lang="en-GB" dirty="0"/>
          </a:p>
        </p:txBody>
      </p:sp>
      <p:sp>
        <p:nvSpPr>
          <p:cNvPr id="4" name="Text Placeholder 3">
            <a:extLst>
              <a:ext uri="{FF2B5EF4-FFF2-40B4-BE49-F238E27FC236}">
                <a16:creationId xmlns:a16="http://schemas.microsoft.com/office/drawing/2014/main" id="{58FB7E46-E2A5-9A52-2426-B3F62EA813B0}"/>
              </a:ext>
            </a:extLst>
          </p:cNvPr>
          <p:cNvSpPr>
            <a:spLocks noGrp="1"/>
          </p:cNvSpPr>
          <p:nvPr>
            <p:ph type="body" sz="quarter" idx="12"/>
          </p:nvPr>
        </p:nvSpPr>
        <p:spPr/>
        <p:txBody>
          <a:bodyPr/>
          <a:lstStyle/>
          <a:p>
            <a:r>
              <a:rPr lang="en-GB" dirty="0"/>
              <a:t>Guiding principles</a:t>
            </a:r>
          </a:p>
        </p:txBody>
      </p:sp>
      <p:sp>
        <p:nvSpPr>
          <p:cNvPr id="5" name="Text Placeholder 4">
            <a:extLst>
              <a:ext uri="{FF2B5EF4-FFF2-40B4-BE49-F238E27FC236}">
                <a16:creationId xmlns:a16="http://schemas.microsoft.com/office/drawing/2014/main" id="{3CCA05C0-5821-96C9-1A85-512D8B6CA950}"/>
              </a:ext>
            </a:extLst>
          </p:cNvPr>
          <p:cNvSpPr>
            <a:spLocks noGrp="1"/>
          </p:cNvSpPr>
          <p:nvPr>
            <p:ph type="body" sz="quarter" idx="13"/>
          </p:nvPr>
        </p:nvSpPr>
        <p:spPr>
          <a:xfrm>
            <a:off x="495299" y="3228109"/>
            <a:ext cx="8831263" cy="3027218"/>
          </a:xfrm>
        </p:spPr>
        <p:txBody>
          <a:bodyPr/>
          <a:lstStyle/>
          <a:p>
            <a:pPr marL="342900" indent="-342900">
              <a:lnSpc>
                <a:spcPct val="107000"/>
              </a:lnSpc>
              <a:spcAft>
                <a:spcPts val="800"/>
              </a:spcAft>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Tailored to people’s individual health outcomes for a </a:t>
            </a:r>
            <a:r>
              <a:rPr lang="en-GB" sz="2000" b="1" dirty="0">
                <a:effectLst/>
                <a:latin typeface="Arial" panose="020B0604020202020204" pitchFamily="34" charset="0"/>
                <a:ea typeface="Calibri" panose="020F0502020204030204" pitchFamily="34" charset="0"/>
                <a:cs typeface="Times New Roman" panose="02020603050405020304" pitchFamily="18" charset="0"/>
              </a:rPr>
              <a:t>better experience of care with greater choice and control.</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It’s not new</a:t>
            </a:r>
            <a:r>
              <a:rPr lang="en-GB" sz="2000" dirty="0">
                <a:effectLst/>
                <a:latin typeface="Arial" panose="020B0604020202020204" pitchFamily="34" charset="0"/>
                <a:ea typeface="Calibri" panose="020F0502020204030204" pitchFamily="34" charset="0"/>
                <a:cs typeface="Times New Roman" panose="02020603050405020304" pitchFamily="18" charset="0"/>
              </a:rPr>
              <a:t>; this has been happening for many years. </a:t>
            </a:r>
          </a:p>
          <a:p>
            <a:pPr marL="342900" indent="-342900">
              <a:lnSpc>
                <a:spcPct val="107000"/>
              </a:lnSpc>
              <a:spcAft>
                <a:spcPts val="800"/>
              </a:spcAft>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Voluntary </a:t>
            </a:r>
            <a:r>
              <a:rPr lang="en-GB" sz="2000" dirty="0">
                <a:effectLst/>
                <a:latin typeface="Arial" panose="020B0604020202020204" pitchFamily="34" charset="0"/>
                <a:ea typeface="Calibri" panose="020F0502020204030204" pitchFamily="34" charset="0"/>
                <a:cs typeface="Times New Roman" panose="02020603050405020304" pitchFamily="18" charset="0"/>
              </a:rPr>
              <a:t>guiding principles support person-centred, safe and effective delegation and decision-making.</a:t>
            </a:r>
          </a:p>
          <a:p>
            <a:pPr marL="342900" indent="-342900">
              <a:lnSpc>
                <a:spcPct val="107000"/>
              </a:lnSpc>
              <a:spcAft>
                <a:spcPts val="800"/>
              </a:spcAft>
              <a:buFont typeface="Arial" panose="020B0604020202020204" pitchFamily="34" charset="0"/>
              <a:buChar char="•"/>
            </a:pPr>
            <a:r>
              <a:rPr lang="en-GB" sz="2000" b="1" dirty="0">
                <a:effectLst/>
                <a:latin typeface="Arial" panose="020B0604020202020204" pitchFamily="34" charset="0"/>
                <a:ea typeface="Calibri" panose="020F0502020204030204" pitchFamily="34" charset="0"/>
                <a:cs typeface="Times New Roman" panose="02020603050405020304" pitchFamily="18" charset="0"/>
              </a:rPr>
              <a:t>No statutory requirement </a:t>
            </a:r>
            <a:r>
              <a:rPr lang="en-GB" sz="2000" dirty="0">
                <a:effectLst/>
                <a:latin typeface="Arial" panose="020B0604020202020204" pitchFamily="34" charset="0"/>
                <a:ea typeface="Calibri" panose="020F0502020204030204" pitchFamily="34" charset="0"/>
                <a:cs typeface="Times New Roman" panose="02020603050405020304" pitchFamily="18" charset="0"/>
              </a:rPr>
              <a:t>for social care providers</a:t>
            </a:r>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3B0B6D5C-A405-57E4-940E-D785BDA7A4E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192993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11B32-3337-B295-45A0-7CCF9CBC020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B30F5C-9D3C-CFFB-6032-08691B68220A}"/>
              </a:ext>
            </a:extLst>
          </p:cNvPr>
          <p:cNvSpPr>
            <a:spLocks noGrp="1"/>
          </p:cNvSpPr>
          <p:nvPr>
            <p:ph type="body" sz="quarter" idx="10"/>
          </p:nvPr>
        </p:nvSpPr>
        <p:spPr/>
        <p:txBody>
          <a:bodyPr/>
          <a:lstStyle/>
          <a:p>
            <a:r>
              <a:rPr lang="en-GB" dirty="0"/>
              <a:t>Jan 2025</a:t>
            </a:r>
          </a:p>
        </p:txBody>
      </p:sp>
      <p:sp>
        <p:nvSpPr>
          <p:cNvPr id="4" name="Text Placeholder 3">
            <a:extLst>
              <a:ext uri="{FF2B5EF4-FFF2-40B4-BE49-F238E27FC236}">
                <a16:creationId xmlns:a16="http://schemas.microsoft.com/office/drawing/2014/main" id="{C3E3945B-E535-1F09-955C-5F3D5969585F}"/>
              </a:ext>
            </a:extLst>
          </p:cNvPr>
          <p:cNvSpPr>
            <a:spLocks noGrp="1"/>
          </p:cNvSpPr>
          <p:nvPr>
            <p:ph type="body" sz="quarter" idx="12"/>
          </p:nvPr>
        </p:nvSpPr>
        <p:spPr/>
        <p:txBody>
          <a:bodyPr/>
          <a:lstStyle/>
          <a:p>
            <a:pPr marL="0" indent="0">
              <a:buClr>
                <a:srgbClr val="E87722"/>
              </a:buClr>
              <a:buNone/>
            </a:pPr>
            <a:r>
              <a:rPr lang="en-US" sz="3600" b="1" dirty="0">
                <a:cs typeface="Arial" panose="020B0604020202020204"/>
              </a:rPr>
              <a:t>Supporting resources</a:t>
            </a:r>
          </a:p>
        </p:txBody>
      </p:sp>
      <p:pic>
        <p:nvPicPr>
          <p:cNvPr id="11" name="Picture 10">
            <a:extLst>
              <a:ext uri="{FF2B5EF4-FFF2-40B4-BE49-F238E27FC236}">
                <a16:creationId xmlns:a16="http://schemas.microsoft.com/office/drawing/2014/main" id="{D301194F-135B-40C6-BDD7-FF584437C7BD}"/>
              </a:ext>
            </a:extLst>
          </p:cNvPr>
          <p:cNvPicPr>
            <a:picLocks noChangeAspect="1"/>
          </p:cNvPicPr>
          <p:nvPr/>
        </p:nvPicPr>
        <p:blipFill rotWithShape="1">
          <a:blip r:embed="rId3"/>
          <a:srcRect l="28544" t="13824" r="34167" b="6258"/>
          <a:stretch/>
        </p:blipFill>
        <p:spPr>
          <a:xfrm>
            <a:off x="3591422" y="1053382"/>
            <a:ext cx="1955296" cy="2793744"/>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1E9A4098-AA9E-F9CD-9DD0-5A170C72951D}"/>
              </a:ext>
            </a:extLst>
          </p:cNvPr>
          <p:cNvPicPr>
            <a:picLocks noChangeAspect="1"/>
          </p:cNvPicPr>
          <p:nvPr/>
        </p:nvPicPr>
        <p:blipFill rotWithShape="1">
          <a:blip r:embed="rId4"/>
          <a:srcRect l="28544" t="13108" r="33676" b="6830"/>
          <a:stretch/>
        </p:blipFill>
        <p:spPr>
          <a:xfrm>
            <a:off x="4007407" y="1949641"/>
            <a:ext cx="1977484" cy="279374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C7E58757-10B7-0E6E-75AC-0F8A4F2DD6A6}"/>
              </a:ext>
            </a:extLst>
          </p:cNvPr>
          <p:cNvPicPr>
            <a:picLocks noChangeAspect="1"/>
          </p:cNvPicPr>
          <p:nvPr/>
        </p:nvPicPr>
        <p:blipFill rotWithShape="1">
          <a:blip r:embed="rId5"/>
          <a:srcRect l="28544" t="13906" r="33567" b="6831"/>
          <a:stretch/>
        </p:blipFill>
        <p:spPr>
          <a:xfrm>
            <a:off x="3313671" y="2782366"/>
            <a:ext cx="1977483" cy="2757943"/>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FABF48D6-C5E1-0F24-DC2C-AC851D8EF95D}"/>
              </a:ext>
            </a:extLst>
          </p:cNvPr>
          <p:cNvPicPr>
            <a:picLocks noChangeAspect="1"/>
          </p:cNvPicPr>
          <p:nvPr/>
        </p:nvPicPr>
        <p:blipFill rotWithShape="1">
          <a:blip r:embed="rId6"/>
          <a:srcRect l="28544" t="13108" r="33676" b="7485"/>
          <a:stretch/>
        </p:blipFill>
        <p:spPr>
          <a:xfrm>
            <a:off x="4035639" y="3597286"/>
            <a:ext cx="1945133" cy="2725578"/>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06ECD783-DEC0-9671-E32A-22C1C285EE13}"/>
              </a:ext>
            </a:extLst>
          </p:cNvPr>
          <p:cNvPicPr>
            <a:picLocks noChangeAspect="1"/>
          </p:cNvPicPr>
          <p:nvPr/>
        </p:nvPicPr>
        <p:blipFill rotWithShape="1">
          <a:blip r:embed="rId7"/>
          <a:srcRect l="28761" t="13108" r="32919" b="5546"/>
          <a:stretch/>
        </p:blipFill>
        <p:spPr>
          <a:xfrm>
            <a:off x="332953" y="1418161"/>
            <a:ext cx="2725154" cy="385670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B1F40C35-3596-5643-CBD3-C3F946308580}"/>
              </a:ext>
            </a:extLst>
          </p:cNvPr>
          <p:cNvPicPr>
            <a:picLocks noChangeAspect="1"/>
          </p:cNvPicPr>
          <p:nvPr/>
        </p:nvPicPr>
        <p:blipFill rotWithShape="1">
          <a:blip r:embed="rId8"/>
          <a:srcRect l="28761" t="14566" r="32546" b="7803"/>
          <a:stretch/>
        </p:blipFill>
        <p:spPr>
          <a:xfrm>
            <a:off x="6359945" y="772633"/>
            <a:ext cx="2605257" cy="3484695"/>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9863691-1347-3823-A606-5281E658D03D}"/>
              </a:ext>
            </a:extLst>
          </p:cNvPr>
          <p:cNvPicPr>
            <a:picLocks noChangeAspect="1"/>
          </p:cNvPicPr>
          <p:nvPr/>
        </p:nvPicPr>
        <p:blipFill rotWithShape="1">
          <a:blip r:embed="rId9"/>
          <a:srcRect l="28238" t="15360" r="32695" b="5770"/>
          <a:stretch/>
        </p:blipFill>
        <p:spPr>
          <a:xfrm>
            <a:off x="7299780" y="2713879"/>
            <a:ext cx="2666176" cy="35884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9135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8B59D-6619-5870-DE2D-89F47903380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F7932D-051C-E10C-060B-A0225079B8D9}"/>
              </a:ext>
            </a:extLst>
          </p:cNvPr>
          <p:cNvSpPr>
            <a:spLocks noGrp="1"/>
          </p:cNvSpPr>
          <p:nvPr>
            <p:ph type="body" sz="quarter" idx="10"/>
          </p:nvPr>
        </p:nvSpPr>
        <p:spPr/>
        <p:txBody>
          <a:bodyPr/>
          <a:lstStyle/>
          <a:p>
            <a:r>
              <a:rPr lang="en-GB" dirty="0"/>
              <a:t>Jan 2025</a:t>
            </a:r>
          </a:p>
        </p:txBody>
      </p:sp>
      <p:sp>
        <p:nvSpPr>
          <p:cNvPr id="3" name="Text Placeholder 2">
            <a:extLst>
              <a:ext uri="{FF2B5EF4-FFF2-40B4-BE49-F238E27FC236}">
                <a16:creationId xmlns:a16="http://schemas.microsoft.com/office/drawing/2014/main" id="{B906CFDA-9BE0-F769-304F-2CC3B16A067E}"/>
              </a:ext>
            </a:extLst>
          </p:cNvPr>
          <p:cNvSpPr>
            <a:spLocks noGrp="1"/>
          </p:cNvSpPr>
          <p:nvPr>
            <p:ph type="body" sz="quarter" idx="11"/>
          </p:nvPr>
        </p:nvSpPr>
        <p:spPr>
          <a:xfrm>
            <a:off x="495299" y="1208315"/>
            <a:ext cx="12028715" cy="1192188"/>
          </a:xfrm>
        </p:spPr>
        <p:txBody>
          <a:bodyPr/>
          <a:lstStyle/>
          <a:p>
            <a:pPr marL="0" indent="0">
              <a:buNone/>
            </a:pPr>
            <a:r>
              <a:rPr lang="en-GB" dirty="0">
                <a:latin typeface="Arial" panose="020B0604020202020204" pitchFamily="34" charset="0"/>
                <a:ea typeface="Calibri" panose="020F0502020204030204" pitchFamily="34" charset="0"/>
                <a:cs typeface="Times New Roman" panose="02020603050405020304" pitchFamily="18" charset="0"/>
              </a:rPr>
              <a:t>K</a:t>
            </a:r>
            <a:r>
              <a:rPr lang="en-GB" dirty="0">
                <a:effectLst/>
                <a:latin typeface="Arial" panose="020B0604020202020204" pitchFamily="34" charset="0"/>
                <a:ea typeface="Calibri" panose="020F0502020204030204" pitchFamily="34" charset="0"/>
                <a:cs typeface="Times New Roman" panose="02020603050405020304" pitchFamily="18" charset="0"/>
              </a:rPr>
              <a:t>ey message and first principle is </a:t>
            </a:r>
            <a:r>
              <a:rPr lang="en-GB" b="1" dirty="0">
                <a:solidFill>
                  <a:srgbClr val="0068B3"/>
                </a:solidFill>
                <a:effectLst/>
                <a:latin typeface="Arial" panose="020B0604020202020204" pitchFamily="34" charset="0"/>
                <a:ea typeface="Calibri" panose="020F0502020204030204" pitchFamily="34" charset="0"/>
                <a:cs typeface="Times New Roman" panose="02020603050405020304" pitchFamily="18" charset="0"/>
              </a:rPr>
              <a:t>person-centred care</a:t>
            </a:r>
            <a:endParaRPr lang="en-GB" dirty="0">
              <a:solidFill>
                <a:srgbClr val="0068B3"/>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61954969-E00C-91D4-1ABE-36B6451E4F54}"/>
              </a:ext>
            </a:extLst>
          </p:cNvPr>
          <p:cNvSpPr>
            <a:spLocks noGrp="1"/>
          </p:cNvSpPr>
          <p:nvPr>
            <p:ph type="body" sz="quarter" idx="12"/>
          </p:nvPr>
        </p:nvSpPr>
        <p:spPr/>
        <p:txBody>
          <a:bodyPr/>
          <a:lstStyle/>
          <a:p>
            <a:r>
              <a:rPr lang="en-GB" dirty="0"/>
              <a:t>1. </a:t>
            </a:r>
            <a:r>
              <a:rPr lang="en-GB" b="1" dirty="0">
                <a:effectLst/>
                <a:latin typeface="Arial" panose="020B0604020202020204" pitchFamily="34" charset="0"/>
                <a:ea typeface="Calibri" panose="020F0502020204030204" pitchFamily="34" charset="0"/>
                <a:cs typeface="Times New Roman" panose="02020603050405020304" pitchFamily="18" charset="0"/>
              </a:rPr>
              <a:t>Person-centred care</a:t>
            </a:r>
            <a:endParaRPr lang="en-GB" dirty="0"/>
          </a:p>
        </p:txBody>
      </p:sp>
      <p:sp>
        <p:nvSpPr>
          <p:cNvPr id="5" name="Text Placeholder 4">
            <a:extLst>
              <a:ext uri="{FF2B5EF4-FFF2-40B4-BE49-F238E27FC236}">
                <a16:creationId xmlns:a16="http://schemas.microsoft.com/office/drawing/2014/main" id="{05A98C93-37B9-5702-9521-9A31F9051B8D}"/>
              </a:ext>
            </a:extLst>
          </p:cNvPr>
          <p:cNvSpPr>
            <a:spLocks noGrp="1"/>
          </p:cNvSpPr>
          <p:nvPr>
            <p:ph type="body" sz="quarter" idx="13"/>
          </p:nvPr>
        </p:nvSpPr>
        <p:spPr>
          <a:xfrm>
            <a:off x="783771" y="1959430"/>
            <a:ext cx="8542791" cy="4461734"/>
          </a:xfrm>
        </p:spPr>
        <p:txBody>
          <a:bodyPr/>
          <a:lstStyle/>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Involving people, their family members and/or representatives. </a:t>
            </a:r>
          </a:p>
          <a:p>
            <a:pP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First question to ask is </a:t>
            </a:r>
            <a:r>
              <a:rPr lang="en-GB" sz="2400" b="1" dirty="0">
                <a:effectLst/>
                <a:latin typeface="Arial" panose="020B0604020202020204" pitchFamily="34" charset="0"/>
                <a:ea typeface="Calibri" panose="020F0502020204030204" pitchFamily="34" charset="0"/>
                <a:cs typeface="Arial" panose="020B0604020202020204" pitchFamily="34" charset="0"/>
              </a:rPr>
              <a:t>why the activity is being delegated</a:t>
            </a:r>
            <a:r>
              <a:rPr lang="en-GB" sz="2400" dirty="0">
                <a:effectLst/>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Other questions include:</a:t>
            </a:r>
          </a:p>
          <a:p>
            <a:pPr lvl="1">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Have people accessing care and support had the </a:t>
            </a:r>
            <a:r>
              <a:rPr lang="en-GB" sz="2400" b="1" dirty="0">
                <a:effectLst/>
                <a:latin typeface="Arial" panose="020B0604020202020204" pitchFamily="34" charset="0"/>
                <a:ea typeface="Calibri" panose="020F0502020204030204" pitchFamily="34" charset="0"/>
                <a:cs typeface="Times New Roman" panose="02020603050405020304" pitchFamily="18" charset="0"/>
              </a:rPr>
              <a:t>opportunity to be involved in decisions?</a:t>
            </a:r>
          </a:p>
          <a:p>
            <a:pPr lvl="1">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How will the delegation impact on their </a:t>
            </a:r>
            <a:r>
              <a:rPr lang="en-GB" sz="2400" b="1" dirty="0">
                <a:effectLst/>
                <a:latin typeface="Arial" panose="020B0604020202020204" pitchFamily="34" charset="0"/>
                <a:ea typeface="Calibri" panose="020F0502020204030204" pitchFamily="34" charset="0"/>
                <a:cs typeface="Times New Roman" panose="02020603050405020304" pitchFamily="18" charset="0"/>
              </a:rPr>
              <a:t>quality of life</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What’s the </a:t>
            </a:r>
            <a:r>
              <a:rPr lang="en-GB" sz="2400" b="1" dirty="0">
                <a:effectLst/>
                <a:latin typeface="Arial" panose="020B0604020202020204" pitchFamily="34" charset="0"/>
                <a:ea typeface="Calibri" panose="020F0502020204030204" pitchFamily="34" charset="0"/>
                <a:cs typeface="Times New Roman" panose="02020603050405020304" pitchFamily="18" charset="0"/>
              </a:rPr>
              <a:t>expected benefits and outcomes</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lvl="1">
              <a:lnSpc>
                <a:spcPct val="107000"/>
              </a:lnSpc>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How will they be </a:t>
            </a:r>
            <a:r>
              <a:rPr lang="en-GB" sz="2400" b="1" dirty="0">
                <a:effectLst/>
                <a:latin typeface="Arial" panose="020B0604020202020204" pitchFamily="34" charset="0"/>
                <a:ea typeface="Calibri" panose="020F0502020204030204" pitchFamily="34" charset="0"/>
                <a:cs typeface="Times New Roman" panose="02020603050405020304" pitchFamily="18" charset="0"/>
              </a:rPr>
              <a:t>involved in the activity</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BAA1B7C9-1B67-EE40-89D9-289F62C6C4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110765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6902D-D8C4-69A1-953D-9D4DE91572E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BCCA563-B598-AF7C-BA50-93214544FCC8}"/>
              </a:ext>
            </a:extLst>
          </p:cNvPr>
          <p:cNvSpPr>
            <a:spLocks noGrp="1"/>
          </p:cNvSpPr>
          <p:nvPr>
            <p:ph type="body" sz="quarter" idx="10"/>
          </p:nvPr>
        </p:nvSpPr>
        <p:spPr/>
        <p:txBody>
          <a:bodyPr/>
          <a:lstStyle/>
          <a:p>
            <a:r>
              <a:rPr lang="en-GB" dirty="0"/>
              <a:t>October 2024</a:t>
            </a:r>
          </a:p>
        </p:txBody>
      </p:sp>
      <p:sp>
        <p:nvSpPr>
          <p:cNvPr id="3" name="Text Placeholder 2">
            <a:extLst>
              <a:ext uri="{FF2B5EF4-FFF2-40B4-BE49-F238E27FC236}">
                <a16:creationId xmlns:a16="http://schemas.microsoft.com/office/drawing/2014/main" id="{6948BF97-2034-420B-A575-F0234CDCB635}"/>
              </a:ext>
            </a:extLst>
          </p:cNvPr>
          <p:cNvSpPr>
            <a:spLocks noGrp="1"/>
          </p:cNvSpPr>
          <p:nvPr>
            <p:ph type="body" sz="quarter" idx="11"/>
          </p:nvPr>
        </p:nvSpPr>
        <p:spPr>
          <a:xfrm>
            <a:off x="457200" y="1534886"/>
            <a:ext cx="9435667" cy="1173677"/>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Effective delegation </a:t>
            </a:r>
            <a:r>
              <a:rPr lang="en-GB" sz="2800" b="1" dirty="0">
                <a:solidFill>
                  <a:srgbClr val="0071BB"/>
                </a:solidFill>
                <a:effectLst/>
                <a:latin typeface="Arial" panose="020B0604020202020204" pitchFamily="34" charset="0"/>
                <a:ea typeface="Calibri" panose="020F0502020204030204" pitchFamily="34" charset="0"/>
                <a:cs typeface="Times New Roman" panose="02020603050405020304" pitchFamily="18" charset="0"/>
              </a:rPr>
              <a:t>requires building trusting relationships</a:t>
            </a:r>
            <a:endParaRPr lang="en-GB" b="1" dirty="0">
              <a:solidFill>
                <a:srgbClr val="0071BB"/>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8CFC30F5-C594-8903-9AE1-DC374F3CA134}"/>
              </a:ext>
            </a:extLst>
          </p:cNvPr>
          <p:cNvSpPr>
            <a:spLocks noGrp="1"/>
          </p:cNvSpPr>
          <p:nvPr>
            <p:ph type="body" sz="quarter" idx="12"/>
          </p:nvPr>
        </p:nvSpPr>
        <p:spPr>
          <a:xfrm>
            <a:off x="495299" y="355313"/>
            <a:ext cx="9126683" cy="703263"/>
          </a:xfrm>
        </p:spPr>
        <p:txBody>
          <a:bodyPr/>
          <a:lstStyle/>
          <a:p>
            <a:r>
              <a:rPr lang="en-GB" dirty="0"/>
              <a:t>2. </a:t>
            </a:r>
            <a:r>
              <a:rPr lang="en-GB" sz="3600" b="1" dirty="0">
                <a:effectLst/>
                <a:latin typeface="Arial" panose="020B0604020202020204" pitchFamily="34" charset="0"/>
                <a:ea typeface="Calibri" panose="020F0502020204030204" pitchFamily="34" charset="0"/>
                <a:cs typeface="Times New Roman" panose="02020603050405020304" pitchFamily="18" charset="0"/>
              </a:rPr>
              <a:t>Governance, regulation and    </a:t>
            </a:r>
            <a:br>
              <a:rPr lang="en-GB" sz="3600" b="1"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effectLst/>
                <a:latin typeface="Arial" panose="020B0604020202020204" pitchFamily="34" charset="0"/>
                <a:ea typeface="Calibri" panose="020F0502020204030204" pitchFamily="34" charset="0"/>
                <a:cs typeface="Times New Roman" panose="02020603050405020304" pitchFamily="18" charset="0"/>
              </a:rPr>
              <a:t>    accountability</a:t>
            </a:r>
            <a:endParaRPr lang="en-GB" dirty="0"/>
          </a:p>
        </p:txBody>
      </p:sp>
      <p:sp>
        <p:nvSpPr>
          <p:cNvPr id="5" name="Text Placeholder 4">
            <a:extLst>
              <a:ext uri="{FF2B5EF4-FFF2-40B4-BE49-F238E27FC236}">
                <a16:creationId xmlns:a16="http://schemas.microsoft.com/office/drawing/2014/main" id="{DDF4508D-0E50-EC82-56EB-F611D554F25D}"/>
              </a:ext>
            </a:extLst>
          </p:cNvPr>
          <p:cNvSpPr>
            <a:spLocks noGrp="1"/>
          </p:cNvSpPr>
          <p:nvPr>
            <p:ph type="body" sz="quarter" idx="13"/>
          </p:nvPr>
        </p:nvSpPr>
        <p:spPr>
          <a:xfrm>
            <a:off x="495299" y="2708563"/>
            <a:ext cx="8831263" cy="3712600"/>
          </a:xfrm>
        </p:spPr>
        <p:txBody>
          <a:bodyPr/>
          <a:lstStyle/>
          <a:p>
            <a:pPr marL="0" indent="0">
              <a:lnSpc>
                <a:spcPct val="107000"/>
              </a:lnSpc>
              <a:spcAft>
                <a:spcPts val="800"/>
              </a:spcAft>
              <a:buNone/>
            </a:pPr>
            <a:r>
              <a:rPr lang="en-GB" sz="2400" dirty="0">
                <a:effectLst/>
                <a:latin typeface="Arial" panose="020B0604020202020204" pitchFamily="34" charset="0"/>
                <a:ea typeface="Calibri" panose="020F0502020204030204" pitchFamily="34" charset="0"/>
                <a:cs typeface="Times New Roman" panose="02020603050405020304" pitchFamily="18" charset="0"/>
              </a:rPr>
              <a:t>Questions to consider:</a:t>
            </a:r>
          </a:p>
          <a:p>
            <a:pPr marL="342900" indent="-342900">
              <a:lnSpc>
                <a:spcPct val="107000"/>
              </a:lnSpc>
              <a:spcAft>
                <a:spcPts val="800"/>
              </a:spcAft>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Is there a </a:t>
            </a:r>
            <a:r>
              <a:rPr lang="en-GB" sz="2400" b="1" dirty="0">
                <a:effectLst/>
                <a:latin typeface="Arial" panose="020B0604020202020204" pitchFamily="34" charset="0"/>
                <a:ea typeface="Calibri" panose="020F0502020204030204" pitchFamily="34" charset="0"/>
                <a:cs typeface="Times New Roman" panose="02020603050405020304" pitchFamily="18" charset="0"/>
              </a:rPr>
              <a:t>clear understanding of accountability</a:t>
            </a:r>
            <a:r>
              <a:rPr lang="en-GB" sz="2400" dirty="0">
                <a:effectLst/>
                <a:latin typeface="Arial" panose="020B0604020202020204" pitchFamily="34" charset="0"/>
                <a:ea typeface="Calibri" panose="020F0502020204030204" pitchFamily="34" charset="0"/>
                <a:cs typeface="Times New Roman" panose="02020603050405020304" pitchFamily="18" charset="0"/>
              </a:rPr>
              <a:t>, roles and responsibilities?</a:t>
            </a:r>
          </a:p>
          <a:p>
            <a:pPr marL="342900" indent="-342900">
              <a:lnSpc>
                <a:spcPct val="107000"/>
              </a:lnSpc>
              <a:spcAft>
                <a:spcPts val="800"/>
              </a:spcAft>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Is there </a:t>
            </a:r>
            <a:r>
              <a:rPr lang="en-GB" sz="2400" b="1" dirty="0">
                <a:effectLst/>
                <a:latin typeface="Arial" panose="020B0604020202020204" pitchFamily="34" charset="0"/>
                <a:ea typeface="Calibri" panose="020F0502020204030204" pitchFamily="34" charset="0"/>
                <a:cs typeface="Times New Roman" panose="02020603050405020304" pitchFamily="18" charset="0"/>
              </a:rPr>
              <a:t>robust governance </a:t>
            </a:r>
            <a:r>
              <a:rPr lang="en-GB" sz="2400" dirty="0">
                <a:effectLst/>
                <a:latin typeface="Arial" panose="020B0604020202020204" pitchFamily="34" charset="0"/>
                <a:ea typeface="Calibri" panose="020F0502020204030204" pitchFamily="34" charset="0"/>
                <a:cs typeface="Times New Roman" panose="02020603050405020304" pitchFamily="18" charset="0"/>
              </a:rPr>
              <a:t>for providers to support delegation? </a:t>
            </a:r>
          </a:p>
          <a:p>
            <a:pPr marL="342900" indent="-342900">
              <a:buFont typeface="Wingdings" panose="05000000000000000000" pitchFamily="2" charset="2"/>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How are </a:t>
            </a:r>
            <a:r>
              <a:rPr lang="en-GB" sz="2400" b="1" dirty="0">
                <a:effectLst/>
                <a:latin typeface="Arial" panose="020B0604020202020204" pitchFamily="34" charset="0"/>
                <a:ea typeface="Calibri" panose="020F0502020204030204" pitchFamily="34" charset="0"/>
                <a:cs typeface="Times New Roman" panose="02020603050405020304" pitchFamily="18" charset="0"/>
              </a:rPr>
              <a:t>risks identified and mitigated</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051DBB9D-057E-C535-AE01-2E4EADBFD6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375292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6634-4A56-377F-DC16-8EB2102620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217A5E7-2FB2-3437-FF8F-5CED8026F6D8}"/>
              </a:ext>
            </a:extLst>
          </p:cNvPr>
          <p:cNvSpPr>
            <a:spLocks noGrp="1"/>
          </p:cNvSpPr>
          <p:nvPr>
            <p:ph type="body" sz="quarter" idx="10"/>
          </p:nvPr>
        </p:nvSpPr>
        <p:spPr/>
        <p:txBody>
          <a:bodyPr/>
          <a:lstStyle/>
          <a:p>
            <a:r>
              <a:rPr lang="en-GB" dirty="0"/>
              <a:t>Jan 2025</a:t>
            </a:r>
          </a:p>
        </p:txBody>
      </p:sp>
      <p:sp>
        <p:nvSpPr>
          <p:cNvPr id="3" name="Text Placeholder 2">
            <a:extLst>
              <a:ext uri="{FF2B5EF4-FFF2-40B4-BE49-F238E27FC236}">
                <a16:creationId xmlns:a16="http://schemas.microsoft.com/office/drawing/2014/main" id="{18149672-01E2-F126-0E6A-43CF4125C899}"/>
              </a:ext>
            </a:extLst>
          </p:cNvPr>
          <p:cNvSpPr>
            <a:spLocks noGrp="1"/>
          </p:cNvSpPr>
          <p:nvPr>
            <p:ph type="body" sz="quarter" idx="11"/>
          </p:nvPr>
        </p:nvSpPr>
        <p:spPr>
          <a:xfrm>
            <a:off x="1040822" y="1599432"/>
            <a:ext cx="8831263" cy="1109131"/>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Activity should </a:t>
            </a:r>
            <a:r>
              <a:rPr lang="en-GB" sz="2800" b="1" dirty="0">
                <a:solidFill>
                  <a:srgbClr val="0071BB"/>
                </a:solidFill>
                <a:effectLst/>
                <a:latin typeface="Arial" panose="020B0604020202020204" pitchFamily="34" charset="0"/>
                <a:ea typeface="Calibri" panose="020F0502020204030204" pitchFamily="34" charset="0"/>
                <a:cs typeface="Times New Roman" panose="02020603050405020304" pitchFamily="18" charset="0"/>
              </a:rPr>
              <a:t>only be delegated </a:t>
            </a:r>
            <a:r>
              <a:rPr lang="en-GB" sz="2800" dirty="0">
                <a:effectLst/>
                <a:latin typeface="Arial" panose="020B0604020202020204" pitchFamily="34" charset="0"/>
                <a:ea typeface="Calibri" panose="020F0502020204030204" pitchFamily="34" charset="0"/>
                <a:cs typeface="Times New Roman" panose="02020603050405020304" pitchFamily="18" charset="0"/>
              </a:rPr>
              <a:t>when:</a:t>
            </a:r>
            <a:endParaRPr lang="en-GB" b="1" dirty="0">
              <a:solidFill>
                <a:srgbClr val="FFC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D26095CE-7150-5D6B-7F99-63146D5C321B}"/>
              </a:ext>
            </a:extLst>
          </p:cNvPr>
          <p:cNvSpPr>
            <a:spLocks noGrp="1"/>
          </p:cNvSpPr>
          <p:nvPr>
            <p:ph type="body" sz="quarter" idx="12"/>
          </p:nvPr>
        </p:nvSpPr>
        <p:spPr>
          <a:xfrm>
            <a:off x="495299" y="355313"/>
            <a:ext cx="9126683" cy="703263"/>
          </a:xfrm>
        </p:spPr>
        <p:txBody>
          <a:bodyPr/>
          <a:lstStyle/>
          <a:p>
            <a:r>
              <a:rPr lang="en-GB" dirty="0"/>
              <a:t>3. </a:t>
            </a:r>
            <a:r>
              <a:rPr lang="en-GB" sz="3600" b="1" dirty="0">
                <a:effectLst/>
                <a:latin typeface="Arial" panose="020B0604020202020204" pitchFamily="34" charset="0"/>
                <a:ea typeface="Calibri" panose="020F0502020204030204" pitchFamily="34" charset="0"/>
                <a:cs typeface="Times New Roman" panose="02020603050405020304" pitchFamily="18" charset="0"/>
              </a:rPr>
              <a:t>Learning, development, skills        </a:t>
            </a:r>
            <a:br>
              <a:rPr lang="en-GB" sz="3600" b="1" dirty="0">
                <a:effectLst/>
                <a:latin typeface="Arial" panose="020B0604020202020204" pitchFamily="34" charset="0"/>
                <a:ea typeface="Calibri" panose="020F0502020204030204" pitchFamily="34" charset="0"/>
                <a:cs typeface="Times New Roman" panose="02020603050405020304" pitchFamily="18" charset="0"/>
              </a:rPr>
            </a:br>
            <a:r>
              <a:rPr lang="en-GB" sz="3600" b="1" dirty="0">
                <a:effectLst/>
                <a:latin typeface="Arial" panose="020B0604020202020204" pitchFamily="34" charset="0"/>
                <a:ea typeface="Calibri" panose="020F0502020204030204" pitchFamily="34" charset="0"/>
                <a:cs typeface="Times New Roman" panose="02020603050405020304" pitchFamily="18" charset="0"/>
              </a:rPr>
              <a:t>    and competency</a:t>
            </a:r>
            <a:endParaRPr lang="en-GB" dirty="0"/>
          </a:p>
        </p:txBody>
      </p:sp>
      <p:sp>
        <p:nvSpPr>
          <p:cNvPr id="5" name="Text Placeholder 4">
            <a:extLst>
              <a:ext uri="{FF2B5EF4-FFF2-40B4-BE49-F238E27FC236}">
                <a16:creationId xmlns:a16="http://schemas.microsoft.com/office/drawing/2014/main" id="{FB67C88C-E6A3-EA91-548D-C3141770BEFA}"/>
              </a:ext>
            </a:extLst>
          </p:cNvPr>
          <p:cNvSpPr>
            <a:spLocks noGrp="1"/>
          </p:cNvSpPr>
          <p:nvPr>
            <p:ph type="body" sz="quarter" idx="13"/>
          </p:nvPr>
        </p:nvSpPr>
        <p:spPr>
          <a:xfrm>
            <a:off x="495299" y="2708563"/>
            <a:ext cx="8831263" cy="3712600"/>
          </a:xfrm>
        </p:spPr>
        <p:txBody>
          <a:bodyPr/>
          <a:lstStyle/>
          <a:p>
            <a:pPr marL="342900" indent="-342900">
              <a:lnSpc>
                <a:spcPct val="107000"/>
              </a:lnSpc>
              <a:spcAft>
                <a:spcPts val="800"/>
              </a:spcAft>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care workers have access to the right learning and development, skills and competency, </a:t>
            </a:r>
            <a:r>
              <a:rPr lang="en-GB" sz="2400" b="1" dirty="0">
                <a:effectLst/>
                <a:latin typeface="Arial" panose="020B0604020202020204" pitchFamily="34" charset="0"/>
                <a:ea typeface="Calibri" panose="020F0502020204030204" pitchFamily="34" charset="0"/>
                <a:cs typeface="Times New Roman" panose="02020603050405020304" pitchFamily="18" charset="0"/>
              </a:rPr>
              <a:t>considering confidence as well as competence</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GB" sz="2400" b="1" dirty="0">
                <a:effectLst/>
                <a:latin typeface="Arial" panose="020B0604020202020204" pitchFamily="34" charset="0"/>
                <a:ea typeface="Calibri" panose="020F0502020204030204" pitchFamily="34" charset="0"/>
                <a:cs typeface="Times New Roman" panose="02020603050405020304" pitchFamily="18" charset="0"/>
              </a:rPr>
              <a:t>learning is tailored to a person’s individual health needs and outcomes, </a:t>
            </a:r>
            <a:r>
              <a:rPr lang="en-GB" sz="2400" dirty="0">
                <a:effectLst/>
                <a:latin typeface="Arial" panose="020B0604020202020204" pitchFamily="34" charset="0"/>
                <a:ea typeface="Calibri" panose="020F0502020204030204" pitchFamily="34" charset="0"/>
                <a:cs typeface="Times New Roman" panose="02020603050405020304" pitchFamily="18" charset="0"/>
              </a:rPr>
              <a:t>with health and care systems working together to agree learning and development</a:t>
            </a:r>
            <a:r>
              <a:rPr lang="en-GB" sz="2400" dirty="0">
                <a:latin typeface="Arial" panose="020B0604020202020204" pitchFamily="34" charset="0"/>
                <a:ea typeface="Calibri" panose="020F0502020204030204" pitchFamily="34" charset="0"/>
                <a:cs typeface="Times New Roman" panose="02020603050405020304" pitchFamily="18" charset="0"/>
              </a:rPr>
              <a:t> and how this will be provided and resourced. </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8CCBC35B-1B14-B775-7DBD-4713CBE64A4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139989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EEFDE-7B2E-4061-6DEA-F2E5B83932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567622-3EB9-130E-FCEF-81E2C8ABA765}"/>
              </a:ext>
            </a:extLst>
          </p:cNvPr>
          <p:cNvSpPr>
            <a:spLocks noGrp="1"/>
          </p:cNvSpPr>
          <p:nvPr>
            <p:ph type="body" sz="quarter" idx="10"/>
          </p:nvPr>
        </p:nvSpPr>
        <p:spPr/>
        <p:txBody>
          <a:bodyPr/>
          <a:lstStyle/>
          <a:p>
            <a:r>
              <a:rPr lang="en-GB" dirty="0"/>
              <a:t>Jan 2025</a:t>
            </a:r>
          </a:p>
        </p:txBody>
      </p:sp>
      <p:sp>
        <p:nvSpPr>
          <p:cNvPr id="3" name="Text Placeholder 2">
            <a:extLst>
              <a:ext uri="{FF2B5EF4-FFF2-40B4-BE49-F238E27FC236}">
                <a16:creationId xmlns:a16="http://schemas.microsoft.com/office/drawing/2014/main" id="{086E72BD-C74D-5A05-18D0-BBED1CB4C93A}"/>
              </a:ext>
            </a:extLst>
          </p:cNvPr>
          <p:cNvSpPr>
            <a:spLocks noGrp="1"/>
          </p:cNvSpPr>
          <p:nvPr>
            <p:ph type="body" sz="quarter" idx="11"/>
          </p:nvPr>
        </p:nvSpPr>
        <p:spPr>
          <a:xfrm>
            <a:off x="685800" y="1338944"/>
            <a:ext cx="9279803" cy="1369620"/>
          </a:xfrm>
        </p:spPr>
        <p:txBody>
          <a:bodyPr/>
          <a:lstStyle/>
          <a:p>
            <a:pPr marL="0" indent="0">
              <a:buNone/>
            </a:pPr>
            <a:r>
              <a:rPr lang="en-GB" sz="2800" dirty="0">
                <a:effectLst/>
                <a:latin typeface="Arial" panose="020B0604020202020204" pitchFamily="34" charset="0"/>
                <a:ea typeface="Calibri" panose="020F0502020204030204" pitchFamily="34" charset="0"/>
                <a:cs typeface="Times New Roman" panose="02020603050405020304" pitchFamily="18" charset="0"/>
              </a:rPr>
              <a:t>Must have </a:t>
            </a:r>
            <a:r>
              <a:rPr lang="en-GB" sz="2800" b="1" dirty="0">
                <a:solidFill>
                  <a:srgbClr val="0071BB"/>
                </a:solidFill>
                <a:effectLst/>
                <a:latin typeface="Arial" panose="020B0604020202020204" pitchFamily="34" charset="0"/>
                <a:ea typeface="Calibri" panose="020F0502020204030204" pitchFamily="34" charset="0"/>
                <a:cs typeface="Times New Roman" panose="02020603050405020304" pitchFamily="18" charset="0"/>
              </a:rPr>
              <a:t>clinical oversight of a regulated healthcare professional</a:t>
            </a:r>
            <a:endParaRPr lang="en-GB" b="1" dirty="0">
              <a:solidFill>
                <a:srgbClr val="0071BB"/>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F0FB4629-2709-92DE-3E0E-5CA084D1AA2C}"/>
              </a:ext>
            </a:extLst>
          </p:cNvPr>
          <p:cNvSpPr>
            <a:spLocks noGrp="1"/>
          </p:cNvSpPr>
          <p:nvPr>
            <p:ph type="body" sz="quarter" idx="12"/>
          </p:nvPr>
        </p:nvSpPr>
        <p:spPr>
          <a:xfrm>
            <a:off x="495299" y="355313"/>
            <a:ext cx="9126683" cy="703263"/>
          </a:xfrm>
        </p:spPr>
        <p:txBody>
          <a:bodyPr/>
          <a:lstStyle/>
          <a:p>
            <a:r>
              <a:rPr lang="en-GB" dirty="0"/>
              <a:t>4. </a:t>
            </a:r>
            <a:r>
              <a:rPr lang="en-GB" sz="3600" b="1" dirty="0">
                <a:effectLst/>
                <a:latin typeface="Arial" panose="020B0604020202020204" pitchFamily="34" charset="0"/>
                <a:ea typeface="Calibri" panose="020F0502020204030204" pitchFamily="34" charset="0"/>
                <a:cs typeface="Times New Roman" panose="02020603050405020304" pitchFamily="18" charset="0"/>
              </a:rPr>
              <a:t>Monitoring and review</a:t>
            </a:r>
            <a:endParaRPr lang="en-GB" dirty="0"/>
          </a:p>
        </p:txBody>
      </p:sp>
      <p:sp>
        <p:nvSpPr>
          <p:cNvPr id="5" name="Text Placeholder 4">
            <a:extLst>
              <a:ext uri="{FF2B5EF4-FFF2-40B4-BE49-F238E27FC236}">
                <a16:creationId xmlns:a16="http://schemas.microsoft.com/office/drawing/2014/main" id="{716A2663-29F9-A8FE-EF32-B322C4CABE4D}"/>
              </a:ext>
            </a:extLst>
          </p:cNvPr>
          <p:cNvSpPr>
            <a:spLocks noGrp="1"/>
          </p:cNvSpPr>
          <p:nvPr>
            <p:ph type="body" sz="quarter" idx="13"/>
          </p:nvPr>
        </p:nvSpPr>
        <p:spPr>
          <a:xfrm>
            <a:off x="495299" y="2498271"/>
            <a:ext cx="8831263" cy="3922892"/>
          </a:xfrm>
        </p:spPr>
        <p:txBody>
          <a:bodyPr/>
          <a:lstStyle/>
          <a:p>
            <a:pPr marL="342900" indent="-342900">
              <a:lnSpc>
                <a:spcPct val="107000"/>
              </a:lnSpc>
              <a:spcAft>
                <a:spcPts val="800"/>
              </a:spcAft>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The </a:t>
            </a:r>
            <a:r>
              <a:rPr lang="en-GB" sz="2400" dirty="0">
                <a:latin typeface="Arial" panose="020B0604020202020204" pitchFamily="34" charset="0"/>
                <a:ea typeface="Calibri" panose="020F0502020204030204" pitchFamily="34" charset="0"/>
                <a:cs typeface="Times New Roman" panose="02020603050405020304" pitchFamily="18" charset="0"/>
              </a:rPr>
              <a:t>r</a:t>
            </a:r>
            <a:r>
              <a:rPr lang="en-GB" sz="2400" dirty="0">
                <a:effectLst/>
                <a:latin typeface="Arial" panose="020B0604020202020204" pitchFamily="34" charset="0"/>
                <a:ea typeface="Calibri" panose="020F0502020204030204" pitchFamily="34" charset="0"/>
                <a:cs typeface="Times New Roman" panose="02020603050405020304" pitchFamily="18" charset="0"/>
              </a:rPr>
              <a:t>egulated healthcare professional </a:t>
            </a:r>
            <a:r>
              <a:rPr lang="en-GB" sz="2400" b="1" dirty="0">
                <a:effectLst/>
                <a:latin typeface="Arial" panose="020B0604020202020204" pitchFamily="34" charset="0"/>
                <a:ea typeface="Calibri" panose="020F0502020204030204" pitchFamily="34" charset="0"/>
                <a:cs typeface="Times New Roman" panose="02020603050405020304" pitchFamily="18" charset="0"/>
              </a:rPr>
              <a:t>retains responsibility for monitoring and review </a:t>
            </a:r>
            <a:r>
              <a:rPr lang="en-GB" sz="2400" dirty="0">
                <a:effectLst/>
                <a:latin typeface="Arial" panose="020B0604020202020204" pitchFamily="34" charset="0"/>
                <a:ea typeface="Calibri" panose="020F0502020204030204" pitchFamily="34" charset="0"/>
                <a:cs typeface="Times New Roman" panose="02020603050405020304" pitchFamily="18" charset="0"/>
              </a:rPr>
              <a:t>of healthcare plans.</a:t>
            </a:r>
          </a:p>
          <a:p>
            <a:pPr marL="0" indent="0">
              <a:lnSpc>
                <a:spcPct val="107000"/>
              </a:lnSpc>
              <a:spcAft>
                <a:spcPts val="800"/>
              </a:spcAft>
              <a:buNone/>
            </a:pPr>
            <a:r>
              <a:rPr lang="en-GB" sz="2400" b="1" dirty="0">
                <a:solidFill>
                  <a:srgbClr val="008F9C"/>
                </a:solidFill>
                <a:effectLst/>
                <a:latin typeface="Arial" panose="020B0604020202020204" pitchFamily="34" charset="0"/>
                <a:ea typeface="Calibri" panose="020F0502020204030204" pitchFamily="34" charset="0"/>
                <a:cs typeface="Times New Roman" panose="02020603050405020304" pitchFamily="18" charset="0"/>
              </a:rPr>
              <a:t>Questions to consider:</a:t>
            </a:r>
          </a:p>
          <a:p>
            <a:pPr marL="342900" indent="-342900">
              <a:lnSpc>
                <a:spcPct val="107000"/>
              </a:lnSpc>
              <a:spcAft>
                <a:spcPts val="800"/>
              </a:spcAft>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Times New Roman" panose="02020603050405020304" pitchFamily="18" charset="0"/>
              </a:rPr>
              <a:t>Are there </a:t>
            </a:r>
            <a:r>
              <a:rPr lang="en-GB" sz="2400" b="1" dirty="0">
                <a:effectLst/>
                <a:latin typeface="Arial" panose="020B0604020202020204" pitchFamily="34" charset="0"/>
                <a:ea typeface="Calibri" panose="020F0502020204030204" pitchFamily="34" charset="0"/>
                <a:cs typeface="Times New Roman" panose="02020603050405020304" pitchFamily="18" charset="0"/>
              </a:rPr>
              <a:t>open channels of communication</a:t>
            </a:r>
            <a:r>
              <a:rPr lang="en-GB" sz="2400" dirty="0">
                <a:effectLst/>
                <a:latin typeface="Arial" panose="020B0604020202020204" pitchFamily="34"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en-GB" sz="2400" dirty="0">
                <a:solidFill>
                  <a:srgbClr val="000000"/>
                </a:solidFill>
                <a:effectLst/>
                <a:latin typeface="Arial" panose="020B0604020202020204" pitchFamily="34" charset="0"/>
                <a:ea typeface="Calibri" panose="020F0502020204030204" pitchFamily="34" charset="0"/>
              </a:rPr>
              <a:t>How and by whom </a:t>
            </a:r>
            <a:r>
              <a:rPr lang="en-GB" sz="2400" dirty="0">
                <a:solidFill>
                  <a:srgbClr val="000000"/>
                </a:solidFill>
                <a:latin typeface="Arial" panose="020B0604020202020204" pitchFamily="34" charset="0"/>
                <a:ea typeface="Calibri" panose="020F0502020204030204" pitchFamily="34" charset="0"/>
              </a:rPr>
              <a:t>will </a:t>
            </a:r>
            <a:r>
              <a:rPr lang="en-GB" sz="2400" b="1" dirty="0">
                <a:solidFill>
                  <a:srgbClr val="000000"/>
                </a:solidFill>
                <a:latin typeface="Arial" panose="020B0604020202020204" pitchFamily="34" charset="0"/>
                <a:ea typeface="Calibri" panose="020F0502020204030204" pitchFamily="34" charset="0"/>
              </a:rPr>
              <a:t>o</a:t>
            </a:r>
            <a:r>
              <a:rPr lang="en-GB" sz="2400" b="1" dirty="0">
                <a:solidFill>
                  <a:srgbClr val="000000"/>
                </a:solidFill>
                <a:effectLst/>
                <a:latin typeface="Arial" panose="020B0604020202020204" pitchFamily="34" charset="0"/>
                <a:ea typeface="Calibri" panose="020F0502020204030204" pitchFamily="34" charset="0"/>
              </a:rPr>
              <a:t>ngoing support and supervision </a:t>
            </a:r>
            <a:r>
              <a:rPr lang="en-GB" sz="2400" dirty="0">
                <a:solidFill>
                  <a:srgbClr val="000000"/>
                </a:solidFill>
                <a:effectLst/>
                <a:latin typeface="Arial" panose="020B0604020202020204" pitchFamily="34" charset="0"/>
                <a:ea typeface="Calibri" panose="020F0502020204030204" pitchFamily="34" charset="0"/>
              </a:rPr>
              <a:t>be delivered and agreed with </a:t>
            </a:r>
            <a:r>
              <a:rPr lang="en-GB" sz="2400" b="1" dirty="0">
                <a:solidFill>
                  <a:srgbClr val="000000"/>
                </a:solidFill>
                <a:effectLst/>
                <a:latin typeface="Arial" panose="020B0604020202020204" pitchFamily="34" charset="0"/>
                <a:ea typeface="Calibri" panose="020F0502020204030204" pitchFamily="34" charset="0"/>
              </a:rPr>
              <a:t>the delegator, the care provider and care workers</a:t>
            </a:r>
            <a:r>
              <a:rPr lang="en-GB" sz="2400" dirty="0">
                <a:solidFill>
                  <a:srgbClr val="000000"/>
                </a:solidFill>
                <a:effectLst/>
                <a:latin typeface="Arial" panose="020B0604020202020204" pitchFamily="34" charset="0"/>
                <a:ea typeface="Calibri" panose="020F0502020204030204" pitchFamily="34" charset="0"/>
              </a:rPr>
              <a:t>?</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026F653F-D56C-3972-A139-16EE037E408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318665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289C3-D65A-9534-FB0F-5F6B454A0D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4FCA89-2262-B530-CF18-2B6CF2A1C0E2}"/>
              </a:ext>
            </a:extLst>
          </p:cNvPr>
          <p:cNvSpPr>
            <a:spLocks noGrp="1"/>
          </p:cNvSpPr>
          <p:nvPr>
            <p:ph type="body" sz="quarter" idx="10"/>
          </p:nvPr>
        </p:nvSpPr>
        <p:spPr/>
        <p:txBody>
          <a:bodyPr/>
          <a:lstStyle/>
          <a:p>
            <a:r>
              <a:rPr lang="en-GB" dirty="0"/>
              <a:t>Jan 2025</a:t>
            </a:r>
          </a:p>
        </p:txBody>
      </p:sp>
      <p:sp>
        <p:nvSpPr>
          <p:cNvPr id="4" name="Text Placeholder 3">
            <a:extLst>
              <a:ext uri="{FF2B5EF4-FFF2-40B4-BE49-F238E27FC236}">
                <a16:creationId xmlns:a16="http://schemas.microsoft.com/office/drawing/2014/main" id="{333B1B58-FA05-116D-9F63-938A01C8CA61}"/>
              </a:ext>
            </a:extLst>
          </p:cNvPr>
          <p:cNvSpPr>
            <a:spLocks noGrp="1"/>
          </p:cNvSpPr>
          <p:nvPr>
            <p:ph type="body" sz="quarter" idx="12"/>
          </p:nvPr>
        </p:nvSpPr>
        <p:spPr>
          <a:xfrm>
            <a:off x="495299" y="355313"/>
            <a:ext cx="9126683" cy="703263"/>
          </a:xfrm>
        </p:spPr>
        <p:txBody>
          <a:bodyPr/>
          <a:lstStyle/>
          <a:p>
            <a:pPr marL="0" indent="0">
              <a:buClr>
                <a:srgbClr val="E87722"/>
              </a:buClr>
              <a:buFont typeface="Wingdings" pitchFamily="2" charset="2"/>
              <a:buNone/>
            </a:pPr>
            <a:r>
              <a:rPr lang="en-US" sz="3600" b="1" dirty="0">
                <a:cs typeface="Arial" panose="020B0604020202020204"/>
              </a:rPr>
              <a:t>Testing and evaluation 2023- 24</a:t>
            </a:r>
          </a:p>
        </p:txBody>
      </p:sp>
      <p:sp>
        <p:nvSpPr>
          <p:cNvPr id="5" name="Text Placeholder 4">
            <a:extLst>
              <a:ext uri="{FF2B5EF4-FFF2-40B4-BE49-F238E27FC236}">
                <a16:creationId xmlns:a16="http://schemas.microsoft.com/office/drawing/2014/main" id="{CD33DEAE-E3CF-64A5-6B0F-6730D4BCF22D}"/>
              </a:ext>
            </a:extLst>
          </p:cNvPr>
          <p:cNvSpPr>
            <a:spLocks noGrp="1"/>
          </p:cNvSpPr>
          <p:nvPr>
            <p:ph type="body" sz="quarter" idx="13"/>
          </p:nvPr>
        </p:nvSpPr>
        <p:spPr>
          <a:xfrm>
            <a:off x="1223168" y="1365394"/>
            <a:ext cx="8831263" cy="3712600"/>
          </a:xfrm>
        </p:spPr>
        <p:txBody>
          <a:bodyPr/>
          <a:lstStyle/>
          <a:p>
            <a:r>
              <a:rPr lang="en-GB" sz="2800" dirty="0"/>
              <a:t>Feedback from:</a:t>
            </a:r>
          </a:p>
          <a:p>
            <a:endParaRPr lang="en-GB" sz="2800" dirty="0"/>
          </a:p>
          <a:p>
            <a:pPr marL="457200" indent="-457200">
              <a:buFont typeface="Wingdings" panose="05000000000000000000" pitchFamily="2" charset="2"/>
              <a:buChar char="§"/>
            </a:pPr>
            <a:r>
              <a:rPr lang="en-GB" sz="2800" dirty="0"/>
              <a:t>Test sites</a:t>
            </a:r>
          </a:p>
          <a:p>
            <a:pPr marL="457200" indent="-457200">
              <a:buFont typeface="Wingdings" panose="05000000000000000000" pitchFamily="2" charset="2"/>
              <a:buChar char="§"/>
            </a:pPr>
            <a:r>
              <a:rPr lang="en-GB" sz="2800" dirty="0"/>
              <a:t>Stakeholder survey </a:t>
            </a:r>
          </a:p>
          <a:p>
            <a:pPr marL="457200" indent="-457200">
              <a:buFont typeface="Wingdings" panose="05000000000000000000" pitchFamily="2" charset="2"/>
              <a:buChar char="§"/>
            </a:pPr>
            <a:r>
              <a:rPr lang="en-GB" sz="2800" dirty="0"/>
              <a:t>Sector Insight </a:t>
            </a:r>
          </a:p>
          <a:p>
            <a:pPr marL="457200" indent="-457200">
              <a:buFont typeface="Wingdings" panose="05000000000000000000" pitchFamily="2" charset="2"/>
              <a:buChar char="§"/>
            </a:pPr>
            <a:r>
              <a:rPr lang="en-GB" sz="2800" dirty="0"/>
              <a:t>Steering group </a:t>
            </a:r>
          </a:p>
          <a:p>
            <a:pPr marL="457200" indent="-457200">
              <a:buFont typeface="Wingdings" panose="05000000000000000000" pitchFamily="2" charset="2"/>
              <a:buChar char="§"/>
            </a:pPr>
            <a:r>
              <a:rPr lang="en-GB" sz="2800" dirty="0"/>
              <a:t>Face-to-face learning event – Feb 24</a:t>
            </a:r>
          </a:p>
          <a:p>
            <a:pPr marL="457200" indent="-457200">
              <a:buFont typeface="Wingdings" panose="05000000000000000000" pitchFamily="2" charset="2"/>
              <a:buChar char="§"/>
            </a:pPr>
            <a:r>
              <a:rPr lang="en-GB" sz="2800" dirty="0"/>
              <a:t>Learning Exchange </a:t>
            </a:r>
          </a:p>
          <a:p>
            <a:pPr marL="342900" indent="-34290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53235F3F-5695-5A06-6CDB-8323A76147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468570" y="3734826"/>
            <a:ext cx="2686337" cy="2686337"/>
          </a:xfrm>
          <a:prstGeom prst="rect">
            <a:avLst/>
          </a:prstGeom>
        </p:spPr>
      </p:pic>
    </p:spTree>
    <p:extLst>
      <p:ext uri="{BB962C8B-B14F-4D97-AF65-F5344CB8AC3E}">
        <p14:creationId xmlns:p14="http://schemas.microsoft.com/office/powerpoint/2010/main" val="159516456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952462e9-f539-4389-8c78-c70d5d2f9db3">
      <Terms xmlns="http://schemas.microsoft.com/office/infopath/2007/PartnerControls"/>
    </lcf76f155ced4ddcb4097134ff3c332f>
    <TaxCatchAll xmlns="8314eee9-0870-4954-884e-30884fcd84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9C619E0021D7841896C83BFEEA3E89C" ma:contentTypeVersion="20" ma:contentTypeDescription="Create a new document." ma:contentTypeScope="" ma:versionID="ec0fdc94429492c3392b83416404d2fd">
  <xsd:schema xmlns:xsd="http://www.w3.org/2001/XMLSchema" xmlns:xs="http://www.w3.org/2001/XMLSchema" xmlns:p="http://schemas.microsoft.com/office/2006/metadata/properties" xmlns:ns1="http://schemas.microsoft.com/sharepoint/v3" xmlns:ns2="952462e9-f539-4389-8c78-c70d5d2f9db3" xmlns:ns3="8314eee9-0870-4954-884e-30884fcd8429" targetNamespace="http://schemas.microsoft.com/office/2006/metadata/properties" ma:root="true" ma:fieldsID="357729f230d48b4589030a6b2ccf9da5" ns1:_="" ns2:_="" ns3:_="">
    <xsd:import namespace="http://schemas.microsoft.com/sharepoint/v3"/>
    <xsd:import namespace="952462e9-f539-4389-8c78-c70d5d2f9db3"/>
    <xsd:import namespace="8314eee9-0870-4954-884e-30884fcd84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462e9-f539-4389-8c78-c70d5d2f9d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Location" ma:index="26"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14eee9-0870-4954-884e-30884fcd842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f2bf425-bc63-4151-85ef-4753f36b45d6}" ma:internalName="TaxCatchAll" ma:showField="CatchAllData" ma:web="8314eee9-0870-4954-884e-30884fcd84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D7FBC-3CCF-4AE5-8B17-750E5744AD56}">
  <ds:schemaRefs>
    <ds:schemaRef ds:uri="44ccd035-f28d-4601-a828-5a91c4cde5c4"/>
    <ds:schemaRef ds:uri="a0f7d661-22f8-46eb-b0fd-84d32385946e"/>
    <ds:schemaRef ds:uri="b1a0e68e-8466-4757-96c3-fe86ac16c443"/>
    <ds:schemaRef ds:uri="d82c7b53-b029-44d5-9ef6-308ac41fe8b2"/>
    <ds:schemaRef ds:uri="http://schemas.microsoft.com/office/2006/metadata/properties"/>
    <ds:schemaRef ds:uri="http://schemas.microsoft.com/office/infopath/2007/PartnerControls"/>
    <ds:schemaRef ds:uri="http://schemas.microsoft.com/sharepoint/v3"/>
    <ds:schemaRef ds:uri="952462e9-f539-4389-8c78-c70d5d2f9db3"/>
    <ds:schemaRef ds:uri="8314eee9-0870-4954-884e-30884fcd8429"/>
  </ds:schemaRefs>
</ds:datastoreItem>
</file>

<file path=customXml/itemProps2.xml><?xml version="1.0" encoding="utf-8"?>
<ds:datastoreItem xmlns:ds="http://schemas.openxmlformats.org/officeDocument/2006/customXml" ds:itemID="{869DE0FC-5EF5-4F14-B78F-C070C3D4A396}">
  <ds:schemaRefs>
    <ds:schemaRef ds:uri="http://schemas.microsoft.com/sharepoint/v3/contenttype/forms"/>
  </ds:schemaRefs>
</ds:datastoreItem>
</file>

<file path=customXml/itemProps3.xml><?xml version="1.0" encoding="utf-8"?>
<ds:datastoreItem xmlns:ds="http://schemas.openxmlformats.org/officeDocument/2006/customXml" ds:itemID="{78E385FD-9510-4C58-AA5A-619BA4B57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2462e9-f539-4389-8c78-c70d5d2f9db3"/>
    <ds:schemaRef ds:uri="8314eee9-0870-4954-884e-30884fcd84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60</TotalTime>
  <Words>1983</Words>
  <Application>Microsoft Office PowerPoint</Application>
  <PresentationFormat>Widescreen</PresentationFormat>
  <Paragraphs>145</Paragraphs>
  <Slides>13</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Aptos</vt:lpstr>
      <vt:lpstr>Arial</vt:lpstr>
      <vt:lpstr>Calibri</vt:lpstr>
      <vt:lpstr>Symbol</vt:lpstr>
      <vt:lpstr>Wingdings</vt:lpstr>
      <vt:lpstr>Content slides</vt:lpstr>
      <vt:lpstr>Title slides</vt:lpstr>
      <vt:lpstr>Holding slides</vt:lpstr>
      <vt:lpstr>Speaker Slides</vt:lpstr>
      <vt:lpstr>Blank</vt:lpstr>
      <vt:lpstr>Delegated healthcare activities -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Walker</dc:creator>
  <cp:lastModifiedBy>Rachel Yates Hoyles</cp:lastModifiedBy>
  <cp:revision>34</cp:revision>
  <dcterms:created xsi:type="dcterms:W3CDTF">2024-02-05T11:50:09Z</dcterms:created>
  <dcterms:modified xsi:type="dcterms:W3CDTF">2025-03-10T16:19:11Z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0x01010009C619E0021D7841896C83BFEEA3E89C</vt:lpwstr>
  </property>
  <property fmtid="{D5CDD505-2E9C-101B-9397-08002B2CF9AE}" pid="14" name="MediaServiceImageTags">
    <vt:lpwstr/>
  </property>
</Properties>
</file>