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1" r:id="rId1"/>
  </p:sldMasterIdLst>
  <p:sldIdLst>
    <p:sldId id="256" r:id="rId2"/>
    <p:sldId id="272" r:id="rId3"/>
    <p:sldId id="274" r:id="rId4"/>
    <p:sldId id="275" r:id="rId5"/>
    <p:sldId id="273" r:id="rId6"/>
    <p:sldId id="271" r:id="rId7"/>
    <p:sldId id="276" r:id="rId8"/>
    <p:sldId id="257" r:id="rId9"/>
    <p:sldId id="281" r:id="rId10"/>
    <p:sldId id="282" r:id="rId11"/>
    <p:sldId id="283" r:id="rId12"/>
    <p:sldId id="286" r:id="rId13"/>
    <p:sldId id="287" r:id="rId14"/>
    <p:sldId id="288" r:id="rId15"/>
    <p:sldId id="285" r:id="rId16"/>
    <p:sldId id="277"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6" d="100"/>
          <a:sy n="76" d="100"/>
        </p:scale>
        <p:origin x="29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5F741-48AA-45F0-9813-C93E390363BA}" type="doc">
      <dgm:prSet loTypeId="urn:microsoft.com/office/officeart/2005/8/layout/cycle6" loCatId="cycle" qsTypeId="urn:microsoft.com/office/officeart/2005/8/quickstyle/simple1" qsCatId="simple" csTypeId="urn:microsoft.com/office/officeart/2005/8/colors/colorful5" csCatId="colorful"/>
      <dgm:spPr/>
      <dgm:t>
        <a:bodyPr/>
        <a:lstStyle/>
        <a:p>
          <a:endParaRPr lang="en-US"/>
        </a:p>
      </dgm:t>
    </dgm:pt>
    <dgm:pt modelId="{90C692BD-593B-4291-A06F-D06D5EE90AD2}">
      <dgm:prSet/>
      <dgm:spPr/>
      <dgm:t>
        <a:bodyPr/>
        <a:lstStyle/>
        <a:p>
          <a:r>
            <a:rPr lang="en-GB"/>
            <a:t>1. Certificate of Incorporation</a:t>
          </a:r>
          <a:endParaRPr lang="en-US"/>
        </a:p>
      </dgm:t>
    </dgm:pt>
    <dgm:pt modelId="{1027B8FE-F16B-42F9-B4E6-99157B50F962}" type="parTrans" cxnId="{CC681D4D-118C-48A4-B0A7-297E1177AE5F}">
      <dgm:prSet/>
      <dgm:spPr/>
      <dgm:t>
        <a:bodyPr/>
        <a:lstStyle/>
        <a:p>
          <a:endParaRPr lang="en-US"/>
        </a:p>
      </dgm:t>
    </dgm:pt>
    <dgm:pt modelId="{EC2CC6A0-9C46-4030-973F-F2857FBF137D}" type="sibTrans" cxnId="{CC681D4D-118C-48A4-B0A7-297E1177AE5F}">
      <dgm:prSet/>
      <dgm:spPr/>
      <dgm:t>
        <a:bodyPr/>
        <a:lstStyle/>
        <a:p>
          <a:endParaRPr lang="en-US"/>
        </a:p>
      </dgm:t>
    </dgm:pt>
    <dgm:pt modelId="{2192C531-3863-4837-856B-E934E8FCA4F6}">
      <dgm:prSet/>
      <dgm:spPr/>
      <dgm:t>
        <a:bodyPr/>
        <a:lstStyle/>
        <a:p>
          <a:r>
            <a:rPr lang="en-GB"/>
            <a:t>2. CQC certificate</a:t>
          </a:r>
          <a:endParaRPr lang="en-US"/>
        </a:p>
      </dgm:t>
    </dgm:pt>
    <dgm:pt modelId="{60DF6706-1B38-4FA6-8029-15E43392181B}" type="parTrans" cxnId="{DFD7BFC6-0496-4E87-9F59-224F5466C026}">
      <dgm:prSet/>
      <dgm:spPr/>
      <dgm:t>
        <a:bodyPr/>
        <a:lstStyle/>
        <a:p>
          <a:endParaRPr lang="en-US"/>
        </a:p>
      </dgm:t>
    </dgm:pt>
    <dgm:pt modelId="{0FA98C08-7AEA-471E-BEE6-E31AC5296804}" type="sibTrans" cxnId="{DFD7BFC6-0496-4E87-9F59-224F5466C026}">
      <dgm:prSet/>
      <dgm:spPr/>
      <dgm:t>
        <a:bodyPr/>
        <a:lstStyle/>
        <a:p>
          <a:endParaRPr lang="en-US"/>
        </a:p>
      </dgm:t>
    </dgm:pt>
    <dgm:pt modelId="{3AC8ACC5-8632-43F3-95B2-01977E08E8E6}">
      <dgm:prSet/>
      <dgm:spPr/>
      <dgm:t>
        <a:bodyPr/>
        <a:lstStyle/>
        <a:p>
          <a:r>
            <a:rPr lang="en-GB"/>
            <a:t>3. Evidence of ownership of the property</a:t>
          </a:r>
          <a:endParaRPr lang="en-US"/>
        </a:p>
      </dgm:t>
    </dgm:pt>
    <dgm:pt modelId="{0EE09C74-81E7-4B66-B92C-10E99EA3DED7}" type="parTrans" cxnId="{A2D2D011-EA1A-4FEB-A30F-D3EBC3642070}">
      <dgm:prSet/>
      <dgm:spPr/>
      <dgm:t>
        <a:bodyPr/>
        <a:lstStyle/>
        <a:p>
          <a:endParaRPr lang="en-US"/>
        </a:p>
      </dgm:t>
    </dgm:pt>
    <dgm:pt modelId="{1FED81DC-A3BA-49C7-A695-7BD0B067AA55}" type="sibTrans" cxnId="{A2D2D011-EA1A-4FEB-A30F-D3EBC3642070}">
      <dgm:prSet/>
      <dgm:spPr/>
      <dgm:t>
        <a:bodyPr/>
        <a:lstStyle/>
        <a:p>
          <a:endParaRPr lang="en-US"/>
        </a:p>
      </dgm:t>
    </dgm:pt>
    <dgm:pt modelId="{4F9DA506-ED39-45B6-B214-543C0262070B}">
      <dgm:prSet/>
      <dgm:spPr/>
      <dgm:t>
        <a:bodyPr/>
        <a:lstStyle/>
        <a:p>
          <a:r>
            <a:rPr lang="en-GB"/>
            <a:t>4. The last 3 months bank statements </a:t>
          </a:r>
          <a:endParaRPr lang="en-US"/>
        </a:p>
      </dgm:t>
    </dgm:pt>
    <dgm:pt modelId="{B5D89BF5-DCD1-4936-AB75-9E5C1120FA05}" type="parTrans" cxnId="{F7A1360E-1C3A-424C-BCFC-A1A0E7F541EA}">
      <dgm:prSet/>
      <dgm:spPr/>
      <dgm:t>
        <a:bodyPr/>
        <a:lstStyle/>
        <a:p>
          <a:endParaRPr lang="en-US"/>
        </a:p>
      </dgm:t>
    </dgm:pt>
    <dgm:pt modelId="{83FEE76A-F3BF-48BD-8272-F9E98B5663DC}" type="sibTrans" cxnId="{F7A1360E-1C3A-424C-BCFC-A1A0E7F541EA}">
      <dgm:prSet/>
      <dgm:spPr/>
      <dgm:t>
        <a:bodyPr/>
        <a:lstStyle/>
        <a:p>
          <a:endParaRPr lang="en-US"/>
        </a:p>
      </dgm:t>
    </dgm:pt>
    <dgm:pt modelId="{399B9D9E-59B2-41D6-8A28-BBCB6A113693}">
      <dgm:prSet/>
      <dgm:spPr/>
      <dgm:t>
        <a:bodyPr/>
        <a:lstStyle/>
        <a:p>
          <a:r>
            <a:rPr lang="en-GB"/>
            <a:t>5. Recent Audited or unaudited accounts </a:t>
          </a:r>
          <a:endParaRPr lang="en-US"/>
        </a:p>
      </dgm:t>
    </dgm:pt>
    <dgm:pt modelId="{95E7CFCC-91DA-4A26-9CF1-EA0C2F254F85}" type="parTrans" cxnId="{7223F387-7EA5-4FDC-A142-AE2B7777F012}">
      <dgm:prSet/>
      <dgm:spPr/>
      <dgm:t>
        <a:bodyPr/>
        <a:lstStyle/>
        <a:p>
          <a:endParaRPr lang="en-US"/>
        </a:p>
      </dgm:t>
    </dgm:pt>
    <dgm:pt modelId="{128A5A7E-C5AE-4A9D-B302-40BC163244B2}" type="sibTrans" cxnId="{7223F387-7EA5-4FDC-A142-AE2B7777F012}">
      <dgm:prSet/>
      <dgm:spPr/>
      <dgm:t>
        <a:bodyPr/>
        <a:lstStyle/>
        <a:p>
          <a:endParaRPr lang="en-US"/>
        </a:p>
      </dgm:t>
    </dgm:pt>
    <dgm:pt modelId="{27333F44-E1A5-48F4-9B87-927AC60DD7C5}">
      <dgm:prSet/>
      <dgm:spPr/>
      <dgm:t>
        <a:bodyPr/>
        <a:lstStyle/>
        <a:p>
          <a:r>
            <a:rPr lang="en-GB"/>
            <a:t>6. Employer’s liability insurance certificate</a:t>
          </a:r>
          <a:endParaRPr lang="en-US"/>
        </a:p>
      </dgm:t>
    </dgm:pt>
    <dgm:pt modelId="{05678564-4061-4CA1-88B2-4FFAC61E4494}" type="parTrans" cxnId="{23C9C962-B0A3-4DC5-94C1-63CF08003493}">
      <dgm:prSet/>
      <dgm:spPr/>
      <dgm:t>
        <a:bodyPr/>
        <a:lstStyle/>
        <a:p>
          <a:endParaRPr lang="en-US"/>
        </a:p>
      </dgm:t>
    </dgm:pt>
    <dgm:pt modelId="{8A82F153-3BC4-4A0F-80B3-374CE3A001BD}" type="sibTrans" cxnId="{23C9C962-B0A3-4DC5-94C1-63CF08003493}">
      <dgm:prSet/>
      <dgm:spPr/>
      <dgm:t>
        <a:bodyPr/>
        <a:lstStyle/>
        <a:p>
          <a:endParaRPr lang="en-US"/>
        </a:p>
      </dgm:t>
    </dgm:pt>
    <dgm:pt modelId="{6C9EF9CB-A131-4658-9AC6-649ED8F66966}">
      <dgm:prSet/>
      <dgm:spPr/>
      <dgm:t>
        <a:bodyPr/>
        <a:lstStyle/>
        <a:p>
          <a:r>
            <a:rPr lang="en-GB"/>
            <a:t>7. Passport copy of the nominated Authorising Officer </a:t>
          </a:r>
          <a:endParaRPr lang="en-US"/>
        </a:p>
      </dgm:t>
    </dgm:pt>
    <dgm:pt modelId="{ED9EC7E0-92DE-4C12-AEB8-8785353A84AF}" type="parTrans" cxnId="{03E8F8B1-CD46-4BE5-B8E7-5BE7F7CA6D13}">
      <dgm:prSet/>
      <dgm:spPr/>
      <dgm:t>
        <a:bodyPr/>
        <a:lstStyle/>
        <a:p>
          <a:endParaRPr lang="en-US"/>
        </a:p>
      </dgm:t>
    </dgm:pt>
    <dgm:pt modelId="{8B708164-9F71-4FCF-AEA1-7B076DC34213}" type="sibTrans" cxnId="{03E8F8B1-CD46-4BE5-B8E7-5BE7F7CA6D13}">
      <dgm:prSet/>
      <dgm:spPr/>
      <dgm:t>
        <a:bodyPr/>
        <a:lstStyle/>
        <a:p>
          <a:endParaRPr lang="en-US"/>
        </a:p>
      </dgm:t>
    </dgm:pt>
    <dgm:pt modelId="{8D16D63A-F528-4D5A-B9C5-06D942964CE5}">
      <dgm:prSet/>
      <dgm:spPr/>
      <dgm:t>
        <a:bodyPr/>
        <a:lstStyle/>
        <a:p>
          <a:r>
            <a:rPr lang="en-GB"/>
            <a:t>8. Account Office and PAYE reference numbers</a:t>
          </a:r>
          <a:endParaRPr lang="en-US"/>
        </a:p>
      </dgm:t>
    </dgm:pt>
    <dgm:pt modelId="{7AE26FDC-AEBE-4B5F-92A0-239A5329E93A}" type="parTrans" cxnId="{2DC4EEE1-D0E3-442C-A78F-C747FA872FEC}">
      <dgm:prSet/>
      <dgm:spPr/>
      <dgm:t>
        <a:bodyPr/>
        <a:lstStyle/>
        <a:p>
          <a:endParaRPr lang="en-US"/>
        </a:p>
      </dgm:t>
    </dgm:pt>
    <dgm:pt modelId="{A8D9DE62-10EA-45D6-89BB-51E55DE9AC3B}" type="sibTrans" cxnId="{2DC4EEE1-D0E3-442C-A78F-C747FA872FEC}">
      <dgm:prSet/>
      <dgm:spPr/>
      <dgm:t>
        <a:bodyPr/>
        <a:lstStyle/>
        <a:p>
          <a:endParaRPr lang="en-US"/>
        </a:p>
      </dgm:t>
    </dgm:pt>
    <dgm:pt modelId="{E65A4058-98AA-413A-AF27-E64DEB8DC91B}">
      <dgm:prSet/>
      <dgm:spPr/>
      <dgm:t>
        <a:bodyPr/>
        <a:lstStyle/>
        <a:p>
          <a:r>
            <a:rPr lang="en-GB"/>
            <a:t>9. Number of employees </a:t>
          </a:r>
          <a:endParaRPr lang="en-US"/>
        </a:p>
      </dgm:t>
    </dgm:pt>
    <dgm:pt modelId="{2E875A17-D8DF-4F05-B985-9EED26567C65}" type="parTrans" cxnId="{4EB8E5C0-FED6-4588-A9EC-ED822217DB38}">
      <dgm:prSet/>
      <dgm:spPr/>
      <dgm:t>
        <a:bodyPr/>
        <a:lstStyle/>
        <a:p>
          <a:endParaRPr lang="en-US"/>
        </a:p>
      </dgm:t>
    </dgm:pt>
    <dgm:pt modelId="{D0575397-0181-4D94-867A-B03C099D691B}" type="sibTrans" cxnId="{4EB8E5C0-FED6-4588-A9EC-ED822217DB38}">
      <dgm:prSet/>
      <dgm:spPr/>
      <dgm:t>
        <a:bodyPr/>
        <a:lstStyle/>
        <a:p>
          <a:endParaRPr lang="en-US"/>
        </a:p>
      </dgm:t>
    </dgm:pt>
    <dgm:pt modelId="{EA3BB3E7-DBF9-43AD-B604-F0E2B9E6A1FF}" type="pres">
      <dgm:prSet presAssocID="{6375F741-48AA-45F0-9813-C93E390363BA}" presName="cycle" presStyleCnt="0">
        <dgm:presLayoutVars>
          <dgm:dir/>
          <dgm:resizeHandles val="exact"/>
        </dgm:presLayoutVars>
      </dgm:prSet>
      <dgm:spPr/>
    </dgm:pt>
    <dgm:pt modelId="{6CD8DB8B-3C61-4507-805F-066252F33E91}" type="pres">
      <dgm:prSet presAssocID="{90C692BD-593B-4291-A06F-D06D5EE90AD2}" presName="node" presStyleLbl="node1" presStyleIdx="0" presStyleCnt="9">
        <dgm:presLayoutVars>
          <dgm:bulletEnabled val="1"/>
        </dgm:presLayoutVars>
      </dgm:prSet>
      <dgm:spPr/>
    </dgm:pt>
    <dgm:pt modelId="{DD940B0E-379C-49E2-85B4-6A6749BD0518}" type="pres">
      <dgm:prSet presAssocID="{90C692BD-593B-4291-A06F-D06D5EE90AD2}" presName="spNode" presStyleCnt="0"/>
      <dgm:spPr/>
    </dgm:pt>
    <dgm:pt modelId="{8202D2AB-0FC1-41F1-A3BD-841A88757357}" type="pres">
      <dgm:prSet presAssocID="{EC2CC6A0-9C46-4030-973F-F2857FBF137D}" presName="sibTrans" presStyleLbl="sibTrans1D1" presStyleIdx="0" presStyleCnt="9"/>
      <dgm:spPr/>
    </dgm:pt>
    <dgm:pt modelId="{2A971BF6-0205-47A8-B995-DA1FCA2B7C77}" type="pres">
      <dgm:prSet presAssocID="{2192C531-3863-4837-856B-E934E8FCA4F6}" presName="node" presStyleLbl="node1" presStyleIdx="1" presStyleCnt="9">
        <dgm:presLayoutVars>
          <dgm:bulletEnabled val="1"/>
        </dgm:presLayoutVars>
      </dgm:prSet>
      <dgm:spPr/>
    </dgm:pt>
    <dgm:pt modelId="{F1BDBA17-48A9-43B1-8C98-1729E581397E}" type="pres">
      <dgm:prSet presAssocID="{2192C531-3863-4837-856B-E934E8FCA4F6}" presName="spNode" presStyleCnt="0"/>
      <dgm:spPr/>
    </dgm:pt>
    <dgm:pt modelId="{0B2394D5-3F1D-46E3-A85B-BC0218A87C43}" type="pres">
      <dgm:prSet presAssocID="{0FA98C08-7AEA-471E-BEE6-E31AC5296804}" presName="sibTrans" presStyleLbl="sibTrans1D1" presStyleIdx="1" presStyleCnt="9"/>
      <dgm:spPr/>
    </dgm:pt>
    <dgm:pt modelId="{59AD6AE7-1813-4C69-BF86-D7719B517BBD}" type="pres">
      <dgm:prSet presAssocID="{3AC8ACC5-8632-43F3-95B2-01977E08E8E6}" presName="node" presStyleLbl="node1" presStyleIdx="2" presStyleCnt="9">
        <dgm:presLayoutVars>
          <dgm:bulletEnabled val="1"/>
        </dgm:presLayoutVars>
      </dgm:prSet>
      <dgm:spPr/>
    </dgm:pt>
    <dgm:pt modelId="{007B2AA9-113C-47A2-ACD9-4252C4C96310}" type="pres">
      <dgm:prSet presAssocID="{3AC8ACC5-8632-43F3-95B2-01977E08E8E6}" presName="spNode" presStyleCnt="0"/>
      <dgm:spPr/>
    </dgm:pt>
    <dgm:pt modelId="{EA82C4E7-C640-40CA-800E-BBB32B58032D}" type="pres">
      <dgm:prSet presAssocID="{1FED81DC-A3BA-49C7-A695-7BD0B067AA55}" presName="sibTrans" presStyleLbl="sibTrans1D1" presStyleIdx="2" presStyleCnt="9"/>
      <dgm:spPr/>
    </dgm:pt>
    <dgm:pt modelId="{453EF571-65CD-490C-A177-289D1D4845F0}" type="pres">
      <dgm:prSet presAssocID="{4F9DA506-ED39-45B6-B214-543C0262070B}" presName="node" presStyleLbl="node1" presStyleIdx="3" presStyleCnt="9">
        <dgm:presLayoutVars>
          <dgm:bulletEnabled val="1"/>
        </dgm:presLayoutVars>
      </dgm:prSet>
      <dgm:spPr/>
    </dgm:pt>
    <dgm:pt modelId="{11F3C4E6-59B5-42DC-8272-38CDEC66E7EA}" type="pres">
      <dgm:prSet presAssocID="{4F9DA506-ED39-45B6-B214-543C0262070B}" presName="spNode" presStyleCnt="0"/>
      <dgm:spPr/>
    </dgm:pt>
    <dgm:pt modelId="{A17CD882-656F-4EA4-B0A8-869F3E3581D7}" type="pres">
      <dgm:prSet presAssocID="{83FEE76A-F3BF-48BD-8272-F9E98B5663DC}" presName="sibTrans" presStyleLbl="sibTrans1D1" presStyleIdx="3" presStyleCnt="9"/>
      <dgm:spPr/>
    </dgm:pt>
    <dgm:pt modelId="{555D5627-C435-41CF-9225-DC2DBE06C619}" type="pres">
      <dgm:prSet presAssocID="{399B9D9E-59B2-41D6-8A28-BBCB6A113693}" presName="node" presStyleLbl="node1" presStyleIdx="4" presStyleCnt="9">
        <dgm:presLayoutVars>
          <dgm:bulletEnabled val="1"/>
        </dgm:presLayoutVars>
      </dgm:prSet>
      <dgm:spPr/>
    </dgm:pt>
    <dgm:pt modelId="{A0EBA8B3-0914-4266-8917-603641D61D4F}" type="pres">
      <dgm:prSet presAssocID="{399B9D9E-59B2-41D6-8A28-BBCB6A113693}" presName="spNode" presStyleCnt="0"/>
      <dgm:spPr/>
    </dgm:pt>
    <dgm:pt modelId="{B375D67A-AD2D-4411-A9DD-5CCD582561BF}" type="pres">
      <dgm:prSet presAssocID="{128A5A7E-C5AE-4A9D-B302-40BC163244B2}" presName="sibTrans" presStyleLbl="sibTrans1D1" presStyleIdx="4" presStyleCnt="9"/>
      <dgm:spPr/>
    </dgm:pt>
    <dgm:pt modelId="{ACDC3279-C0F3-4F20-9C28-C4CA1517BE79}" type="pres">
      <dgm:prSet presAssocID="{27333F44-E1A5-48F4-9B87-927AC60DD7C5}" presName="node" presStyleLbl="node1" presStyleIdx="5" presStyleCnt="9">
        <dgm:presLayoutVars>
          <dgm:bulletEnabled val="1"/>
        </dgm:presLayoutVars>
      </dgm:prSet>
      <dgm:spPr/>
    </dgm:pt>
    <dgm:pt modelId="{46FE88A6-17E6-42B1-9F81-BC651D430420}" type="pres">
      <dgm:prSet presAssocID="{27333F44-E1A5-48F4-9B87-927AC60DD7C5}" presName="spNode" presStyleCnt="0"/>
      <dgm:spPr/>
    </dgm:pt>
    <dgm:pt modelId="{B9CA8CF3-01BA-44F3-B078-2EAD20D76437}" type="pres">
      <dgm:prSet presAssocID="{8A82F153-3BC4-4A0F-80B3-374CE3A001BD}" presName="sibTrans" presStyleLbl="sibTrans1D1" presStyleIdx="5" presStyleCnt="9"/>
      <dgm:spPr/>
    </dgm:pt>
    <dgm:pt modelId="{E99ED830-85D2-4B17-ACBF-5441F4A65CC7}" type="pres">
      <dgm:prSet presAssocID="{6C9EF9CB-A131-4658-9AC6-649ED8F66966}" presName="node" presStyleLbl="node1" presStyleIdx="6" presStyleCnt="9">
        <dgm:presLayoutVars>
          <dgm:bulletEnabled val="1"/>
        </dgm:presLayoutVars>
      </dgm:prSet>
      <dgm:spPr/>
    </dgm:pt>
    <dgm:pt modelId="{85B37005-1320-441B-9EEB-2A8FA630A6B4}" type="pres">
      <dgm:prSet presAssocID="{6C9EF9CB-A131-4658-9AC6-649ED8F66966}" presName="spNode" presStyleCnt="0"/>
      <dgm:spPr/>
    </dgm:pt>
    <dgm:pt modelId="{1AD01191-E4E6-42D0-9354-56D9F1B7F866}" type="pres">
      <dgm:prSet presAssocID="{8B708164-9F71-4FCF-AEA1-7B076DC34213}" presName="sibTrans" presStyleLbl="sibTrans1D1" presStyleIdx="6" presStyleCnt="9"/>
      <dgm:spPr/>
    </dgm:pt>
    <dgm:pt modelId="{AD023FFD-3807-43C3-95AB-31CFDF3C3050}" type="pres">
      <dgm:prSet presAssocID="{8D16D63A-F528-4D5A-B9C5-06D942964CE5}" presName="node" presStyleLbl="node1" presStyleIdx="7" presStyleCnt="9">
        <dgm:presLayoutVars>
          <dgm:bulletEnabled val="1"/>
        </dgm:presLayoutVars>
      </dgm:prSet>
      <dgm:spPr/>
    </dgm:pt>
    <dgm:pt modelId="{6E833D06-FF10-481D-BE18-8F8BF117B7B1}" type="pres">
      <dgm:prSet presAssocID="{8D16D63A-F528-4D5A-B9C5-06D942964CE5}" presName="spNode" presStyleCnt="0"/>
      <dgm:spPr/>
    </dgm:pt>
    <dgm:pt modelId="{5AE1B28D-5637-47F5-BBE0-1A0ACF9C5CE5}" type="pres">
      <dgm:prSet presAssocID="{A8D9DE62-10EA-45D6-89BB-51E55DE9AC3B}" presName="sibTrans" presStyleLbl="sibTrans1D1" presStyleIdx="7" presStyleCnt="9"/>
      <dgm:spPr/>
    </dgm:pt>
    <dgm:pt modelId="{ADD29379-2C7A-46EA-9D76-0E545C4C9DB8}" type="pres">
      <dgm:prSet presAssocID="{E65A4058-98AA-413A-AF27-E64DEB8DC91B}" presName="node" presStyleLbl="node1" presStyleIdx="8" presStyleCnt="9">
        <dgm:presLayoutVars>
          <dgm:bulletEnabled val="1"/>
        </dgm:presLayoutVars>
      </dgm:prSet>
      <dgm:spPr/>
    </dgm:pt>
    <dgm:pt modelId="{24898E0F-EA7D-429F-9E79-7EBF4B8348F4}" type="pres">
      <dgm:prSet presAssocID="{E65A4058-98AA-413A-AF27-E64DEB8DC91B}" presName="spNode" presStyleCnt="0"/>
      <dgm:spPr/>
    </dgm:pt>
    <dgm:pt modelId="{168CA93F-39C8-4365-9FB8-A2610D0BDE38}" type="pres">
      <dgm:prSet presAssocID="{D0575397-0181-4D94-867A-B03C099D691B}" presName="sibTrans" presStyleLbl="sibTrans1D1" presStyleIdx="8" presStyleCnt="9"/>
      <dgm:spPr/>
    </dgm:pt>
  </dgm:ptLst>
  <dgm:cxnLst>
    <dgm:cxn modelId="{3C825B09-7106-403B-904F-C65208344D9A}" type="presOf" srcId="{A8D9DE62-10EA-45D6-89BB-51E55DE9AC3B}" destId="{5AE1B28D-5637-47F5-BBE0-1A0ACF9C5CE5}" srcOrd="0" destOrd="0" presId="urn:microsoft.com/office/officeart/2005/8/layout/cycle6"/>
    <dgm:cxn modelId="{B7870D0C-A159-4D2A-8EB6-DBB0F8559762}" type="presOf" srcId="{83FEE76A-F3BF-48BD-8272-F9E98B5663DC}" destId="{A17CD882-656F-4EA4-B0A8-869F3E3581D7}" srcOrd="0" destOrd="0" presId="urn:microsoft.com/office/officeart/2005/8/layout/cycle6"/>
    <dgm:cxn modelId="{F7A1360E-1C3A-424C-BCFC-A1A0E7F541EA}" srcId="{6375F741-48AA-45F0-9813-C93E390363BA}" destId="{4F9DA506-ED39-45B6-B214-543C0262070B}" srcOrd="3" destOrd="0" parTransId="{B5D89BF5-DCD1-4936-AB75-9E5C1120FA05}" sibTransId="{83FEE76A-F3BF-48BD-8272-F9E98B5663DC}"/>
    <dgm:cxn modelId="{C0A8990E-93E0-4D46-B983-E5F914AE9849}" type="presOf" srcId="{399B9D9E-59B2-41D6-8A28-BBCB6A113693}" destId="{555D5627-C435-41CF-9225-DC2DBE06C619}" srcOrd="0" destOrd="0" presId="urn:microsoft.com/office/officeart/2005/8/layout/cycle6"/>
    <dgm:cxn modelId="{A2D2D011-EA1A-4FEB-A30F-D3EBC3642070}" srcId="{6375F741-48AA-45F0-9813-C93E390363BA}" destId="{3AC8ACC5-8632-43F3-95B2-01977E08E8E6}" srcOrd="2" destOrd="0" parTransId="{0EE09C74-81E7-4B66-B92C-10E99EA3DED7}" sibTransId="{1FED81DC-A3BA-49C7-A695-7BD0B067AA55}"/>
    <dgm:cxn modelId="{5F8B631C-D130-4C1F-B94F-1B4FCF0E43E0}" type="presOf" srcId="{8D16D63A-F528-4D5A-B9C5-06D942964CE5}" destId="{AD023FFD-3807-43C3-95AB-31CFDF3C3050}" srcOrd="0" destOrd="0" presId="urn:microsoft.com/office/officeart/2005/8/layout/cycle6"/>
    <dgm:cxn modelId="{6068FC1C-DE72-4729-B8B3-0613B4666CEE}" type="presOf" srcId="{128A5A7E-C5AE-4A9D-B302-40BC163244B2}" destId="{B375D67A-AD2D-4411-A9DD-5CCD582561BF}" srcOrd="0" destOrd="0" presId="urn:microsoft.com/office/officeart/2005/8/layout/cycle6"/>
    <dgm:cxn modelId="{391E132F-576F-431D-B041-5D5E8FB5D7B2}" type="presOf" srcId="{0FA98C08-7AEA-471E-BEE6-E31AC5296804}" destId="{0B2394D5-3F1D-46E3-A85B-BC0218A87C43}" srcOrd="0" destOrd="0" presId="urn:microsoft.com/office/officeart/2005/8/layout/cycle6"/>
    <dgm:cxn modelId="{C0F54B36-38D4-4DB9-91DA-1386E705360B}" type="presOf" srcId="{1FED81DC-A3BA-49C7-A695-7BD0B067AA55}" destId="{EA82C4E7-C640-40CA-800E-BBB32B58032D}" srcOrd="0" destOrd="0" presId="urn:microsoft.com/office/officeart/2005/8/layout/cycle6"/>
    <dgm:cxn modelId="{E6916141-4B82-4242-A8B9-9487BA3DDE4E}" type="presOf" srcId="{4F9DA506-ED39-45B6-B214-543C0262070B}" destId="{453EF571-65CD-490C-A177-289D1D4845F0}" srcOrd="0" destOrd="0" presId="urn:microsoft.com/office/officeart/2005/8/layout/cycle6"/>
    <dgm:cxn modelId="{23C9C962-B0A3-4DC5-94C1-63CF08003493}" srcId="{6375F741-48AA-45F0-9813-C93E390363BA}" destId="{27333F44-E1A5-48F4-9B87-927AC60DD7C5}" srcOrd="5" destOrd="0" parTransId="{05678564-4061-4CA1-88B2-4FFAC61E4494}" sibTransId="{8A82F153-3BC4-4A0F-80B3-374CE3A001BD}"/>
    <dgm:cxn modelId="{B14B3C66-4F63-47F2-8B55-CBFA0F5B9649}" type="presOf" srcId="{27333F44-E1A5-48F4-9B87-927AC60DD7C5}" destId="{ACDC3279-C0F3-4F20-9C28-C4CA1517BE79}" srcOrd="0" destOrd="0" presId="urn:microsoft.com/office/officeart/2005/8/layout/cycle6"/>
    <dgm:cxn modelId="{F049BD68-B874-4A97-8E80-6963A036A34F}" type="presOf" srcId="{6C9EF9CB-A131-4658-9AC6-649ED8F66966}" destId="{E99ED830-85D2-4B17-ACBF-5441F4A65CC7}" srcOrd="0" destOrd="0" presId="urn:microsoft.com/office/officeart/2005/8/layout/cycle6"/>
    <dgm:cxn modelId="{CC681D4D-118C-48A4-B0A7-297E1177AE5F}" srcId="{6375F741-48AA-45F0-9813-C93E390363BA}" destId="{90C692BD-593B-4291-A06F-D06D5EE90AD2}" srcOrd="0" destOrd="0" parTransId="{1027B8FE-F16B-42F9-B4E6-99157B50F962}" sibTransId="{EC2CC6A0-9C46-4030-973F-F2857FBF137D}"/>
    <dgm:cxn modelId="{85BA9A7A-8427-4A49-8840-E202E871E191}" type="presOf" srcId="{2192C531-3863-4837-856B-E934E8FCA4F6}" destId="{2A971BF6-0205-47A8-B995-DA1FCA2B7C77}" srcOrd="0" destOrd="0" presId="urn:microsoft.com/office/officeart/2005/8/layout/cycle6"/>
    <dgm:cxn modelId="{7223F387-7EA5-4FDC-A142-AE2B7777F012}" srcId="{6375F741-48AA-45F0-9813-C93E390363BA}" destId="{399B9D9E-59B2-41D6-8A28-BBCB6A113693}" srcOrd="4" destOrd="0" parTransId="{95E7CFCC-91DA-4A26-9CF1-EA0C2F254F85}" sibTransId="{128A5A7E-C5AE-4A9D-B302-40BC163244B2}"/>
    <dgm:cxn modelId="{4F9D9A92-3E11-40E3-B86B-8E51A2174365}" type="presOf" srcId="{90C692BD-593B-4291-A06F-D06D5EE90AD2}" destId="{6CD8DB8B-3C61-4507-805F-066252F33E91}" srcOrd="0" destOrd="0" presId="urn:microsoft.com/office/officeart/2005/8/layout/cycle6"/>
    <dgm:cxn modelId="{03E8F8B1-CD46-4BE5-B8E7-5BE7F7CA6D13}" srcId="{6375F741-48AA-45F0-9813-C93E390363BA}" destId="{6C9EF9CB-A131-4658-9AC6-649ED8F66966}" srcOrd="6" destOrd="0" parTransId="{ED9EC7E0-92DE-4C12-AEB8-8785353A84AF}" sibTransId="{8B708164-9F71-4FCF-AEA1-7B076DC34213}"/>
    <dgm:cxn modelId="{F3C24AB5-E2AA-4BC3-BE92-7771121AE866}" type="presOf" srcId="{8B708164-9F71-4FCF-AEA1-7B076DC34213}" destId="{1AD01191-E4E6-42D0-9354-56D9F1B7F866}" srcOrd="0" destOrd="0" presId="urn:microsoft.com/office/officeart/2005/8/layout/cycle6"/>
    <dgm:cxn modelId="{4EB8E5C0-FED6-4588-A9EC-ED822217DB38}" srcId="{6375F741-48AA-45F0-9813-C93E390363BA}" destId="{E65A4058-98AA-413A-AF27-E64DEB8DC91B}" srcOrd="8" destOrd="0" parTransId="{2E875A17-D8DF-4F05-B985-9EED26567C65}" sibTransId="{D0575397-0181-4D94-867A-B03C099D691B}"/>
    <dgm:cxn modelId="{DFD7BFC6-0496-4E87-9F59-224F5466C026}" srcId="{6375F741-48AA-45F0-9813-C93E390363BA}" destId="{2192C531-3863-4837-856B-E934E8FCA4F6}" srcOrd="1" destOrd="0" parTransId="{60DF6706-1B38-4FA6-8029-15E43392181B}" sibTransId="{0FA98C08-7AEA-471E-BEE6-E31AC5296804}"/>
    <dgm:cxn modelId="{AE85E3C7-D90E-4C53-91D6-8BBD703FE5A5}" type="presOf" srcId="{D0575397-0181-4D94-867A-B03C099D691B}" destId="{168CA93F-39C8-4365-9FB8-A2610D0BDE38}" srcOrd="0" destOrd="0" presId="urn:microsoft.com/office/officeart/2005/8/layout/cycle6"/>
    <dgm:cxn modelId="{EC949BCC-5361-4058-982A-D8C2D61243FE}" type="presOf" srcId="{8A82F153-3BC4-4A0F-80B3-374CE3A001BD}" destId="{B9CA8CF3-01BA-44F3-B078-2EAD20D76437}" srcOrd="0" destOrd="0" presId="urn:microsoft.com/office/officeart/2005/8/layout/cycle6"/>
    <dgm:cxn modelId="{2DC4EEE1-D0E3-442C-A78F-C747FA872FEC}" srcId="{6375F741-48AA-45F0-9813-C93E390363BA}" destId="{8D16D63A-F528-4D5A-B9C5-06D942964CE5}" srcOrd="7" destOrd="0" parTransId="{7AE26FDC-AEBE-4B5F-92A0-239A5329E93A}" sibTransId="{A8D9DE62-10EA-45D6-89BB-51E55DE9AC3B}"/>
    <dgm:cxn modelId="{D3A6BDE2-5092-484B-B74B-240571672721}" type="presOf" srcId="{6375F741-48AA-45F0-9813-C93E390363BA}" destId="{EA3BB3E7-DBF9-43AD-B604-F0E2B9E6A1FF}" srcOrd="0" destOrd="0" presId="urn:microsoft.com/office/officeart/2005/8/layout/cycle6"/>
    <dgm:cxn modelId="{250F49EB-88DA-4176-B787-1B5F728B8A6E}" type="presOf" srcId="{3AC8ACC5-8632-43F3-95B2-01977E08E8E6}" destId="{59AD6AE7-1813-4C69-BF86-D7719B517BBD}" srcOrd="0" destOrd="0" presId="urn:microsoft.com/office/officeart/2005/8/layout/cycle6"/>
    <dgm:cxn modelId="{30ADCDED-08F2-4A66-B9B4-B93938D11FF7}" type="presOf" srcId="{EC2CC6A0-9C46-4030-973F-F2857FBF137D}" destId="{8202D2AB-0FC1-41F1-A3BD-841A88757357}" srcOrd="0" destOrd="0" presId="urn:microsoft.com/office/officeart/2005/8/layout/cycle6"/>
    <dgm:cxn modelId="{4F95CEF1-EE47-4D8A-910B-0CBA86166C12}" type="presOf" srcId="{E65A4058-98AA-413A-AF27-E64DEB8DC91B}" destId="{ADD29379-2C7A-46EA-9D76-0E545C4C9DB8}" srcOrd="0" destOrd="0" presId="urn:microsoft.com/office/officeart/2005/8/layout/cycle6"/>
    <dgm:cxn modelId="{1C6981A8-BAF0-46BC-A5BF-EA032BA48DF9}" type="presParOf" srcId="{EA3BB3E7-DBF9-43AD-B604-F0E2B9E6A1FF}" destId="{6CD8DB8B-3C61-4507-805F-066252F33E91}" srcOrd="0" destOrd="0" presId="urn:microsoft.com/office/officeart/2005/8/layout/cycle6"/>
    <dgm:cxn modelId="{043F9919-FB73-4A7D-A464-05241B7C3C5C}" type="presParOf" srcId="{EA3BB3E7-DBF9-43AD-B604-F0E2B9E6A1FF}" destId="{DD940B0E-379C-49E2-85B4-6A6749BD0518}" srcOrd="1" destOrd="0" presId="urn:microsoft.com/office/officeart/2005/8/layout/cycle6"/>
    <dgm:cxn modelId="{DE53B730-DCFC-4712-8BF8-EF86BCE8728F}" type="presParOf" srcId="{EA3BB3E7-DBF9-43AD-B604-F0E2B9E6A1FF}" destId="{8202D2AB-0FC1-41F1-A3BD-841A88757357}" srcOrd="2" destOrd="0" presId="urn:microsoft.com/office/officeart/2005/8/layout/cycle6"/>
    <dgm:cxn modelId="{AD0CFD09-2ABC-4232-91A4-FE75CCAB19AC}" type="presParOf" srcId="{EA3BB3E7-DBF9-43AD-B604-F0E2B9E6A1FF}" destId="{2A971BF6-0205-47A8-B995-DA1FCA2B7C77}" srcOrd="3" destOrd="0" presId="urn:microsoft.com/office/officeart/2005/8/layout/cycle6"/>
    <dgm:cxn modelId="{CB33CB87-907D-432A-A4D8-B59460896BF9}" type="presParOf" srcId="{EA3BB3E7-DBF9-43AD-B604-F0E2B9E6A1FF}" destId="{F1BDBA17-48A9-43B1-8C98-1729E581397E}" srcOrd="4" destOrd="0" presId="urn:microsoft.com/office/officeart/2005/8/layout/cycle6"/>
    <dgm:cxn modelId="{4CC70ADF-22ED-4160-A8C8-E49EFA809977}" type="presParOf" srcId="{EA3BB3E7-DBF9-43AD-B604-F0E2B9E6A1FF}" destId="{0B2394D5-3F1D-46E3-A85B-BC0218A87C43}" srcOrd="5" destOrd="0" presId="urn:microsoft.com/office/officeart/2005/8/layout/cycle6"/>
    <dgm:cxn modelId="{8426B8D4-B703-4CF7-9D01-D9DD89FBBEEA}" type="presParOf" srcId="{EA3BB3E7-DBF9-43AD-B604-F0E2B9E6A1FF}" destId="{59AD6AE7-1813-4C69-BF86-D7719B517BBD}" srcOrd="6" destOrd="0" presId="urn:microsoft.com/office/officeart/2005/8/layout/cycle6"/>
    <dgm:cxn modelId="{6F87F210-EA97-44C3-AA11-B1F3BF9C38E9}" type="presParOf" srcId="{EA3BB3E7-DBF9-43AD-B604-F0E2B9E6A1FF}" destId="{007B2AA9-113C-47A2-ACD9-4252C4C96310}" srcOrd="7" destOrd="0" presId="urn:microsoft.com/office/officeart/2005/8/layout/cycle6"/>
    <dgm:cxn modelId="{B6ABA4EB-B87C-40AD-9FD7-7529917B1754}" type="presParOf" srcId="{EA3BB3E7-DBF9-43AD-B604-F0E2B9E6A1FF}" destId="{EA82C4E7-C640-40CA-800E-BBB32B58032D}" srcOrd="8" destOrd="0" presId="urn:microsoft.com/office/officeart/2005/8/layout/cycle6"/>
    <dgm:cxn modelId="{82BF5882-AFAC-4B08-B22C-2DF025758421}" type="presParOf" srcId="{EA3BB3E7-DBF9-43AD-B604-F0E2B9E6A1FF}" destId="{453EF571-65CD-490C-A177-289D1D4845F0}" srcOrd="9" destOrd="0" presId="urn:microsoft.com/office/officeart/2005/8/layout/cycle6"/>
    <dgm:cxn modelId="{D396055E-2278-4948-8A94-79633829086E}" type="presParOf" srcId="{EA3BB3E7-DBF9-43AD-B604-F0E2B9E6A1FF}" destId="{11F3C4E6-59B5-42DC-8272-38CDEC66E7EA}" srcOrd="10" destOrd="0" presId="urn:microsoft.com/office/officeart/2005/8/layout/cycle6"/>
    <dgm:cxn modelId="{65606A2A-3068-4A98-ADA0-8AF8462F8D34}" type="presParOf" srcId="{EA3BB3E7-DBF9-43AD-B604-F0E2B9E6A1FF}" destId="{A17CD882-656F-4EA4-B0A8-869F3E3581D7}" srcOrd="11" destOrd="0" presId="urn:microsoft.com/office/officeart/2005/8/layout/cycle6"/>
    <dgm:cxn modelId="{1572B054-2B64-4ACA-B6D4-425F58C670F1}" type="presParOf" srcId="{EA3BB3E7-DBF9-43AD-B604-F0E2B9E6A1FF}" destId="{555D5627-C435-41CF-9225-DC2DBE06C619}" srcOrd="12" destOrd="0" presId="urn:microsoft.com/office/officeart/2005/8/layout/cycle6"/>
    <dgm:cxn modelId="{305C31D6-3031-4021-A986-7709B58C9FD6}" type="presParOf" srcId="{EA3BB3E7-DBF9-43AD-B604-F0E2B9E6A1FF}" destId="{A0EBA8B3-0914-4266-8917-603641D61D4F}" srcOrd="13" destOrd="0" presId="urn:microsoft.com/office/officeart/2005/8/layout/cycle6"/>
    <dgm:cxn modelId="{3514344D-951A-40DD-9E87-A0753102A58E}" type="presParOf" srcId="{EA3BB3E7-DBF9-43AD-B604-F0E2B9E6A1FF}" destId="{B375D67A-AD2D-4411-A9DD-5CCD582561BF}" srcOrd="14" destOrd="0" presId="urn:microsoft.com/office/officeart/2005/8/layout/cycle6"/>
    <dgm:cxn modelId="{672A6CCE-2F9A-4DAE-8EDF-C3057145AD3B}" type="presParOf" srcId="{EA3BB3E7-DBF9-43AD-B604-F0E2B9E6A1FF}" destId="{ACDC3279-C0F3-4F20-9C28-C4CA1517BE79}" srcOrd="15" destOrd="0" presId="urn:microsoft.com/office/officeart/2005/8/layout/cycle6"/>
    <dgm:cxn modelId="{E6CEED04-CD27-4CF0-8EFB-708F8263149D}" type="presParOf" srcId="{EA3BB3E7-DBF9-43AD-B604-F0E2B9E6A1FF}" destId="{46FE88A6-17E6-42B1-9F81-BC651D430420}" srcOrd="16" destOrd="0" presId="urn:microsoft.com/office/officeart/2005/8/layout/cycle6"/>
    <dgm:cxn modelId="{BBBC6495-8E70-44D1-A903-ED5C33193A34}" type="presParOf" srcId="{EA3BB3E7-DBF9-43AD-B604-F0E2B9E6A1FF}" destId="{B9CA8CF3-01BA-44F3-B078-2EAD20D76437}" srcOrd="17" destOrd="0" presId="urn:microsoft.com/office/officeart/2005/8/layout/cycle6"/>
    <dgm:cxn modelId="{1334BBDA-9D84-4FE4-B4FE-A1E4514BB4D4}" type="presParOf" srcId="{EA3BB3E7-DBF9-43AD-B604-F0E2B9E6A1FF}" destId="{E99ED830-85D2-4B17-ACBF-5441F4A65CC7}" srcOrd="18" destOrd="0" presId="urn:microsoft.com/office/officeart/2005/8/layout/cycle6"/>
    <dgm:cxn modelId="{1B2BC8FC-063A-474E-89FE-7229897D2B16}" type="presParOf" srcId="{EA3BB3E7-DBF9-43AD-B604-F0E2B9E6A1FF}" destId="{85B37005-1320-441B-9EEB-2A8FA630A6B4}" srcOrd="19" destOrd="0" presId="urn:microsoft.com/office/officeart/2005/8/layout/cycle6"/>
    <dgm:cxn modelId="{E73408E2-FD6A-4FC2-AE6D-B224C69DCB02}" type="presParOf" srcId="{EA3BB3E7-DBF9-43AD-B604-F0E2B9E6A1FF}" destId="{1AD01191-E4E6-42D0-9354-56D9F1B7F866}" srcOrd="20" destOrd="0" presId="urn:microsoft.com/office/officeart/2005/8/layout/cycle6"/>
    <dgm:cxn modelId="{F4EBEFD9-8289-4F3B-9DCE-EF28E98ED4F0}" type="presParOf" srcId="{EA3BB3E7-DBF9-43AD-B604-F0E2B9E6A1FF}" destId="{AD023FFD-3807-43C3-95AB-31CFDF3C3050}" srcOrd="21" destOrd="0" presId="urn:microsoft.com/office/officeart/2005/8/layout/cycle6"/>
    <dgm:cxn modelId="{94FDFC4D-370A-4F5C-8C58-0B21011C555B}" type="presParOf" srcId="{EA3BB3E7-DBF9-43AD-B604-F0E2B9E6A1FF}" destId="{6E833D06-FF10-481D-BE18-8F8BF117B7B1}" srcOrd="22" destOrd="0" presId="urn:microsoft.com/office/officeart/2005/8/layout/cycle6"/>
    <dgm:cxn modelId="{E0F343BB-30BF-44A9-B540-2B181BE1E2E0}" type="presParOf" srcId="{EA3BB3E7-DBF9-43AD-B604-F0E2B9E6A1FF}" destId="{5AE1B28D-5637-47F5-BBE0-1A0ACF9C5CE5}" srcOrd="23" destOrd="0" presId="urn:microsoft.com/office/officeart/2005/8/layout/cycle6"/>
    <dgm:cxn modelId="{00174C89-5A02-4C15-A11A-10D82584A585}" type="presParOf" srcId="{EA3BB3E7-DBF9-43AD-B604-F0E2B9E6A1FF}" destId="{ADD29379-2C7A-46EA-9D76-0E545C4C9DB8}" srcOrd="24" destOrd="0" presId="urn:microsoft.com/office/officeart/2005/8/layout/cycle6"/>
    <dgm:cxn modelId="{839C0D35-2EC7-4BF4-9B87-835FADC39C0B}" type="presParOf" srcId="{EA3BB3E7-DBF9-43AD-B604-F0E2B9E6A1FF}" destId="{24898E0F-EA7D-429F-9E79-7EBF4B8348F4}" srcOrd="25" destOrd="0" presId="urn:microsoft.com/office/officeart/2005/8/layout/cycle6"/>
    <dgm:cxn modelId="{95DD2317-1C86-4ACF-9634-4A548E320F3D}" type="presParOf" srcId="{EA3BB3E7-DBF9-43AD-B604-F0E2B9E6A1FF}" destId="{168CA93F-39C8-4365-9FB8-A2610D0BDE38}" srcOrd="26"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B92E0A-776F-498C-A1BB-D78524C75A1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512C991-A0DC-4C79-BDD9-92031AB3DABE}">
      <dgm:prSet/>
      <dgm:spPr/>
      <dgm:t>
        <a:bodyPr/>
        <a:lstStyle/>
        <a:p>
          <a:pPr>
            <a:lnSpc>
              <a:spcPct val="100000"/>
            </a:lnSpc>
          </a:pPr>
          <a:r>
            <a:rPr lang="en-GB"/>
            <a:t>The firm commissioned an immigration online case management system which ensured care providers were fully compliant under the points based system. </a:t>
          </a:r>
          <a:endParaRPr lang="en-US"/>
        </a:p>
      </dgm:t>
    </dgm:pt>
    <dgm:pt modelId="{44EAE7B4-D9A0-4F83-AAC8-EA74B33BA90D}" type="parTrans" cxnId="{3DEB29F5-259F-4CCA-8AB5-43FAF06F4628}">
      <dgm:prSet/>
      <dgm:spPr/>
      <dgm:t>
        <a:bodyPr/>
        <a:lstStyle/>
        <a:p>
          <a:endParaRPr lang="en-US"/>
        </a:p>
      </dgm:t>
    </dgm:pt>
    <dgm:pt modelId="{68C09A47-64FA-4D78-9D8A-FDE2AE426C9E}" type="sibTrans" cxnId="{3DEB29F5-259F-4CCA-8AB5-43FAF06F4628}">
      <dgm:prSet/>
      <dgm:spPr/>
      <dgm:t>
        <a:bodyPr/>
        <a:lstStyle/>
        <a:p>
          <a:endParaRPr lang="en-US"/>
        </a:p>
      </dgm:t>
    </dgm:pt>
    <dgm:pt modelId="{517EE31F-BA40-41A9-9470-B03AF9DA6000}">
      <dgm:prSet/>
      <dgm:spPr/>
      <dgm:t>
        <a:bodyPr/>
        <a:lstStyle/>
        <a:p>
          <a:pPr>
            <a:lnSpc>
              <a:spcPct val="100000"/>
            </a:lnSpc>
          </a:pPr>
          <a:r>
            <a:rPr lang="en-GB"/>
            <a:t>This system has been vetted and demonstrated to the UKVI who have confirmed that it complies with all the sponsorship duties.</a:t>
          </a:r>
          <a:endParaRPr lang="en-US"/>
        </a:p>
      </dgm:t>
    </dgm:pt>
    <dgm:pt modelId="{C0EA8E7C-C218-4D28-B591-CDB7F1CAAD47}" type="parTrans" cxnId="{1ABA1795-E0A2-435C-BB1B-2B2682352271}">
      <dgm:prSet/>
      <dgm:spPr/>
      <dgm:t>
        <a:bodyPr/>
        <a:lstStyle/>
        <a:p>
          <a:endParaRPr lang="en-US"/>
        </a:p>
      </dgm:t>
    </dgm:pt>
    <dgm:pt modelId="{B4E65FA7-E49C-45F3-BA61-928AF804D230}" type="sibTrans" cxnId="{1ABA1795-E0A2-435C-BB1B-2B2682352271}">
      <dgm:prSet/>
      <dgm:spPr/>
      <dgm:t>
        <a:bodyPr/>
        <a:lstStyle/>
        <a:p>
          <a:endParaRPr lang="en-US"/>
        </a:p>
      </dgm:t>
    </dgm:pt>
    <dgm:pt modelId="{CB82394E-7145-4CE8-93A0-FE83E2297486}">
      <dgm:prSet/>
      <dgm:spPr/>
      <dgm:t>
        <a:bodyPr/>
        <a:lstStyle/>
        <a:p>
          <a:pPr>
            <a:lnSpc>
              <a:spcPct val="100000"/>
            </a:lnSpc>
          </a:pPr>
          <a:r>
            <a:rPr lang="en-GB"/>
            <a:t>It takes the burden of sponsorship compliance off the shoulders of care providers and my firm deal with every aspect of immigration compliance. We believe that members will benefit from the system as it adheres to all five areas of sponsor duties as set out in the sponsor</a:t>
          </a:r>
          <a:endParaRPr lang="en-US"/>
        </a:p>
      </dgm:t>
    </dgm:pt>
    <dgm:pt modelId="{BA96314E-D52F-4548-8A25-9CAE66A981DC}" type="parTrans" cxnId="{2E1EBDFD-AF3E-445F-AE50-0C061A22971B}">
      <dgm:prSet/>
      <dgm:spPr/>
      <dgm:t>
        <a:bodyPr/>
        <a:lstStyle/>
        <a:p>
          <a:endParaRPr lang="en-US"/>
        </a:p>
      </dgm:t>
    </dgm:pt>
    <dgm:pt modelId="{44FC9364-1F64-4202-82E4-AF2EDAFCC757}" type="sibTrans" cxnId="{2E1EBDFD-AF3E-445F-AE50-0C061A22971B}">
      <dgm:prSet/>
      <dgm:spPr/>
      <dgm:t>
        <a:bodyPr/>
        <a:lstStyle/>
        <a:p>
          <a:endParaRPr lang="en-US"/>
        </a:p>
      </dgm:t>
    </dgm:pt>
    <dgm:pt modelId="{75BE742E-52E3-4D69-9FF9-910368A8F570}" type="pres">
      <dgm:prSet presAssocID="{8AB92E0A-776F-498C-A1BB-D78524C75A13}" presName="root" presStyleCnt="0">
        <dgm:presLayoutVars>
          <dgm:dir/>
          <dgm:resizeHandles val="exact"/>
        </dgm:presLayoutVars>
      </dgm:prSet>
      <dgm:spPr/>
    </dgm:pt>
    <dgm:pt modelId="{B14546FC-8EB8-44DB-9D1B-7A68A427524D}" type="pres">
      <dgm:prSet presAssocID="{2512C991-A0DC-4C79-BDD9-92031AB3DABE}" presName="compNode" presStyleCnt="0"/>
      <dgm:spPr/>
    </dgm:pt>
    <dgm:pt modelId="{4CDCFF9D-510A-45A1-B54C-2C44A812CF23}" type="pres">
      <dgm:prSet presAssocID="{2512C991-A0DC-4C79-BDD9-92031AB3DABE}" presName="bgRect" presStyleLbl="bgShp" presStyleIdx="0" presStyleCnt="3"/>
      <dgm:spPr/>
    </dgm:pt>
    <dgm:pt modelId="{9F44F01D-F808-4C8E-AE38-76CCA79C7A28}" type="pres">
      <dgm:prSet presAssocID="{2512C991-A0DC-4C79-BDD9-92031AB3DAB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00DCA5FC-373A-4586-9764-BBCA827DC9E3}" type="pres">
      <dgm:prSet presAssocID="{2512C991-A0DC-4C79-BDD9-92031AB3DABE}" presName="spaceRect" presStyleCnt="0"/>
      <dgm:spPr/>
    </dgm:pt>
    <dgm:pt modelId="{8B43A395-6381-49FC-AE32-30039F1AD00F}" type="pres">
      <dgm:prSet presAssocID="{2512C991-A0DC-4C79-BDD9-92031AB3DABE}" presName="parTx" presStyleLbl="revTx" presStyleIdx="0" presStyleCnt="3">
        <dgm:presLayoutVars>
          <dgm:chMax val="0"/>
          <dgm:chPref val="0"/>
        </dgm:presLayoutVars>
      </dgm:prSet>
      <dgm:spPr/>
    </dgm:pt>
    <dgm:pt modelId="{3880DFBB-45C2-4508-99FF-4073D52C9AA5}" type="pres">
      <dgm:prSet presAssocID="{68C09A47-64FA-4D78-9D8A-FDE2AE426C9E}" presName="sibTrans" presStyleCnt="0"/>
      <dgm:spPr/>
    </dgm:pt>
    <dgm:pt modelId="{23884E55-072C-4A5D-9523-830CA9DDED05}" type="pres">
      <dgm:prSet presAssocID="{517EE31F-BA40-41A9-9470-B03AF9DA6000}" presName="compNode" presStyleCnt="0"/>
      <dgm:spPr/>
    </dgm:pt>
    <dgm:pt modelId="{6AE81643-518D-4300-9672-0E49FD4E3C2D}" type="pres">
      <dgm:prSet presAssocID="{517EE31F-BA40-41A9-9470-B03AF9DA6000}" presName="bgRect" presStyleLbl="bgShp" presStyleIdx="1" presStyleCnt="3"/>
      <dgm:spPr/>
    </dgm:pt>
    <dgm:pt modelId="{B57AEA76-2D90-4595-AF83-0EA587536FDF}" type="pres">
      <dgm:prSet presAssocID="{517EE31F-BA40-41A9-9470-B03AF9DA600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959677A3-F481-4F8E-B413-F5D3FF8006C5}" type="pres">
      <dgm:prSet presAssocID="{517EE31F-BA40-41A9-9470-B03AF9DA6000}" presName="spaceRect" presStyleCnt="0"/>
      <dgm:spPr/>
    </dgm:pt>
    <dgm:pt modelId="{9D9C82C8-4521-4716-A781-AB11382A2E3B}" type="pres">
      <dgm:prSet presAssocID="{517EE31F-BA40-41A9-9470-B03AF9DA6000}" presName="parTx" presStyleLbl="revTx" presStyleIdx="1" presStyleCnt="3">
        <dgm:presLayoutVars>
          <dgm:chMax val="0"/>
          <dgm:chPref val="0"/>
        </dgm:presLayoutVars>
      </dgm:prSet>
      <dgm:spPr/>
    </dgm:pt>
    <dgm:pt modelId="{7A6E009E-2398-4635-B702-65FDE4E43BB1}" type="pres">
      <dgm:prSet presAssocID="{B4E65FA7-E49C-45F3-BA61-928AF804D230}" presName="sibTrans" presStyleCnt="0"/>
      <dgm:spPr/>
    </dgm:pt>
    <dgm:pt modelId="{9436626D-F14D-4321-A7E4-4A55AA0247B7}" type="pres">
      <dgm:prSet presAssocID="{CB82394E-7145-4CE8-93A0-FE83E2297486}" presName="compNode" presStyleCnt="0"/>
      <dgm:spPr/>
    </dgm:pt>
    <dgm:pt modelId="{431DA403-922B-4ABB-A0E6-776516DA9E39}" type="pres">
      <dgm:prSet presAssocID="{CB82394E-7145-4CE8-93A0-FE83E2297486}" presName="bgRect" presStyleLbl="bgShp" presStyleIdx="2" presStyleCnt="3"/>
      <dgm:spPr/>
    </dgm:pt>
    <dgm:pt modelId="{FDCDE44C-E925-4CC4-8330-F4E4A8773F6A}" type="pres">
      <dgm:prSet presAssocID="{CB82394E-7145-4CE8-93A0-FE83E22974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F5F3D06B-D098-4908-B2CA-43373158385D}" type="pres">
      <dgm:prSet presAssocID="{CB82394E-7145-4CE8-93A0-FE83E2297486}" presName="spaceRect" presStyleCnt="0"/>
      <dgm:spPr/>
    </dgm:pt>
    <dgm:pt modelId="{92EDD9ED-9381-4EF9-AC39-1B58D25B0B8E}" type="pres">
      <dgm:prSet presAssocID="{CB82394E-7145-4CE8-93A0-FE83E2297486}" presName="parTx" presStyleLbl="revTx" presStyleIdx="2" presStyleCnt="3">
        <dgm:presLayoutVars>
          <dgm:chMax val="0"/>
          <dgm:chPref val="0"/>
        </dgm:presLayoutVars>
      </dgm:prSet>
      <dgm:spPr/>
    </dgm:pt>
  </dgm:ptLst>
  <dgm:cxnLst>
    <dgm:cxn modelId="{CA2DD003-9C2A-46AC-B95D-5761379C8033}" type="presOf" srcId="{CB82394E-7145-4CE8-93A0-FE83E2297486}" destId="{92EDD9ED-9381-4EF9-AC39-1B58D25B0B8E}" srcOrd="0" destOrd="0" presId="urn:microsoft.com/office/officeart/2018/2/layout/IconVerticalSolidList"/>
    <dgm:cxn modelId="{9522C41D-C8B1-4A9F-A871-6D127CDA378F}" type="presOf" srcId="{8AB92E0A-776F-498C-A1BB-D78524C75A13}" destId="{75BE742E-52E3-4D69-9FF9-910368A8F570}" srcOrd="0" destOrd="0" presId="urn:microsoft.com/office/officeart/2018/2/layout/IconVerticalSolidList"/>
    <dgm:cxn modelId="{B9C6BA42-6590-406F-B85B-2A248719DCD5}" type="presOf" srcId="{2512C991-A0DC-4C79-BDD9-92031AB3DABE}" destId="{8B43A395-6381-49FC-AE32-30039F1AD00F}" srcOrd="0" destOrd="0" presId="urn:microsoft.com/office/officeart/2018/2/layout/IconVerticalSolidList"/>
    <dgm:cxn modelId="{1ABA1795-E0A2-435C-BB1B-2B2682352271}" srcId="{8AB92E0A-776F-498C-A1BB-D78524C75A13}" destId="{517EE31F-BA40-41A9-9470-B03AF9DA6000}" srcOrd="1" destOrd="0" parTransId="{C0EA8E7C-C218-4D28-B591-CDB7F1CAAD47}" sibTransId="{B4E65FA7-E49C-45F3-BA61-928AF804D230}"/>
    <dgm:cxn modelId="{21BF25B7-AF15-477B-AF6A-84565F065527}" type="presOf" srcId="{517EE31F-BA40-41A9-9470-B03AF9DA6000}" destId="{9D9C82C8-4521-4716-A781-AB11382A2E3B}" srcOrd="0" destOrd="0" presId="urn:microsoft.com/office/officeart/2018/2/layout/IconVerticalSolidList"/>
    <dgm:cxn modelId="{3DEB29F5-259F-4CCA-8AB5-43FAF06F4628}" srcId="{8AB92E0A-776F-498C-A1BB-D78524C75A13}" destId="{2512C991-A0DC-4C79-BDD9-92031AB3DABE}" srcOrd="0" destOrd="0" parTransId="{44EAE7B4-D9A0-4F83-AAC8-EA74B33BA90D}" sibTransId="{68C09A47-64FA-4D78-9D8A-FDE2AE426C9E}"/>
    <dgm:cxn modelId="{2E1EBDFD-AF3E-445F-AE50-0C061A22971B}" srcId="{8AB92E0A-776F-498C-A1BB-D78524C75A13}" destId="{CB82394E-7145-4CE8-93A0-FE83E2297486}" srcOrd="2" destOrd="0" parTransId="{BA96314E-D52F-4548-8A25-9CAE66A981DC}" sibTransId="{44FC9364-1F64-4202-82E4-AF2EDAFCC757}"/>
    <dgm:cxn modelId="{9DC0F7A6-91AD-40B4-BE98-F54C85DF0711}" type="presParOf" srcId="{75BE742E-52E3-4D69-9FF9-910368A8F570}" destId="{B14546FC-8EB8-44DB-9D1B-7A68A427524D}" srcOrd="0" destOrd="0" presId="urn:microsoft.com/office/officeart/2018/2/layout/IconVerticalSolidList"/>
    <dgm:cxn modelId="{29835F7A-58FC-4BDC-A462-7F7254A15499}" type="presParOf" srcId="{B14546FC-8EB8-44DB-9D1B-7A68A427524D}" destId="{4CDCFF9D-510A-45A1-B54C-2C44A812CF23}" srcOrd="0" destOrd="0" presId="urn:microsoft.com/office/officeart/2018/2/layout/IconVerticalSolidList"/>
    <dgm:cxn modelId="{D76252EE-86BE-49A8-97DE-6170BCF401F7}" type="presParOf" srcId="{B14546FC-8EB8-44DB-9D1B-7A68A427524D}" destId="{9F44F01D-F808-4C8E-AE38-76CCA79C7A28}" srcOrd="1" destOrd="0" presId="urn:microsoft.com/office/officeart/2018/2/layout/IconVerticalSolidList"/>
    <dgm:cxn modelId="{2E974C74-60CA-469A-A75D-8680D8CDE9A5}" type="presParOf" srcId="{B14546FC-8EB8-44DB-9D1B-7A68A427524D}" destId="{00DCA5FC-373A-4586-9764-BBCA827DC9E3}" srcOrd="2" destOrd="0" presId="urn:microsoft.com/office/officeart/2018/2/layout/IconVerticalSolidList"/>
    <dgm:cxn modelId="{F6ECC121-E692-4CE6-8500-B618E2B7EACD}" type="presParOf" srcId="{B14546FC-8EB8-44DB-9D1B-7A68A427524D}" destId="{8B43A395-6381-49FC-AE32-30039F1AD00F}" srcOrd="3" destOrd="0" presId="urn:microsoft.com/office/officeart/2018/2/layout/IconVerticalSolidList"/>
    <dgm:cxn modelId="{11791738-0744-4221-ADBC-7557707ECD08}" type="presParOf" srcId="{75BE742E-52E3-4D69-9FF9-910368A8F570}" destId="{3880DFBB-45C2-4508-99FF-4073D52C9AA5}" srcOrd="1" destOrd="0" presId="urn:microsoft.com/office/officeart/2018/2/layout/IconVerticalSolidList"/>
    <dgm:cxn modelId="{7572059E-91E2-4457-B449-D41F475B62A2}" type="presParOf" srcId="{75BE742E-52E3-4D69-9FF9-910368A8F570}" destId="{23884E55-072C-4A5D-9523-830CA9DDED05}" srcOrd="2" destOrd="0" presId="urn:microsoft.com/office/officeart/2018/2/layout/IconVerticalSolidList"/>
    <dgm:cxn modelId="{CC12B811-229C-403D-B788-F6C6DFCA28F2}" type="presParOf" srcId="{23884E55-072C-4A5D-9523-830CA9DDED05}" destId="{6AE81643-518D-4300-9672-0E49FD4E3C2D}" srcOrd="0" destOrd="0" presId="urn:microsoft.com/office/officeart/2018/2/layout/IconVerticalSolidList"/>
    <dgm:cxn modelId="{743BBDB4-E616-4558-A8BD-53A44AD2B39A}" type="presParOf" srcId="{23884E55-072C-4A5D-9523-830CA9DDED05}" destId="{B57AEA76-2D90-4595-AF83-0EA587536FDF}" srcOrd="1" destOrd="0" presId="urn:microsoft.com/office/officeart/2018/2/layout/IconVerticalSolidList"/>
    <dgm:cxn modelId="{0972C0BF-C9DA-4923-98CF-B08DCA7C6BF9}" type="presParOf" srcId="{23884E55-072C-4A5D-9523-830CA9DDED05}" destId="{959677A3-F481-4F8E-B413-F5D3FF8006C5}" srcOrd="2" destOrd="0" presId="urn:microsoft.com/office/officeart/2018/2/layout/IconVerticalSolidList"/>
    <dgm:cxn modelId="{EFB7E529-5BEA-4D3B-8384-7AEB3E2B02EB}" type="presParOf" srcId="{23884E55-072C-4A5D-9523-830CA9DDED05}" destId="{9D9C82C8-4521-4716-A781-AB11382A2E3B}" srcOrd="3" destOrd="0" presId="urn:microsoft.com/office/officeart/2018/2/layout/IconVerticalSolidList"/>
    <dgm:cxn modelId="{6626ADD9-0C9D-45DD-9AC2-EB7A9E16583A}" type="presParOf" srcId="{75BE742E-52E3-4D69-9FF9-910368A8F570}" destId="{7A6E009E-2398-4635-B702-65FDE4E43BB1}" srcOrd="3" destOrd="0" presId="urn:microsoft.com/office/officeart/2018/2/layout/IconVerticalSolidList"/>
    <dgm:cxn modelId="{FB12C3A4-45B5-4782-9F4B-B4490E8A0FC7}" type="presParOf" srcId="{75BE742E-52E3-4D69-9FF9-910368A8F570}" destId="{9436626D-F14D-4321-A7E4-4A55AA0247B7}" srcOrd="4" destOrd="0" presId="urn:microsoft.com/office/officeart/2018/2/layout/IconVerticalSolidList"/>
    <dgm:cxn modelId="{83E3C307-79A5-4C30-BCB3-DA88C1F45940}" type="presParOf" srcId="{9436626D-F14D-4321-A7E4-4A55AA0247B7}" destId="{431DA403-922B-4ABB-A0E6-776516DA9E39}" srcOrd="0" destOrd="0" presId="urn:microsoft.com/office/officeart/2018/2/layout/IconVerticalSolidList"/>
    <dgm:cxn modelId="{45177E07-6DBB-401C-9424-A67F5B4607E1}" type="presParOf" srcId="{9436626D-F14D-4321-A7E4-4A55AA0247B7}" destId="{FDCDE44C-E925-4CC4-8330-F4E4A8773F6A}" srcOrd="1" destOrd="0" presId="urn:microsoft.com/office/officeart/2018/2/layout/IconVerticalSolidList"/>
    <dgm:cxn modelId="{39DF7905-AA5C-402C-8B8D-D33F7B2B38CB}" type="presParOf" srcId="{9436626D-F14D-4321-A7E4-4A55AA0247B7}" destId="{F5F3D06B-D098-4908-B2CA-43373158385D}" srcOrd="2" destOrd="0" presId="urn:microsoft.com/office/officeart/2018/2/layout/IconVerticalSolidList"/>
    <dgm:cxn modelId="{3F640F6B-0BB3-4CAB-AB2B-460A60F8C010}" type="presParOf" srcId="{9436626D-F14D-4321-A7E4-4A55AA0247B7}" destId="{92EDD9ED-9381-4EF9-AC39-1B58D25B0B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EC6F52-A2D7-4B1E-B2A9-C001D8A2FEF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1EB0DEB-F304-45E4-95AA-7FA1198A682E}">
      <dgm:prSet/>
      <dgm:spPr/>
      <dgm:t>
        <a:bodyPr/>
        <a:lstStyle/>
        <a:p>
          <a:pPr>
            <a:defRPr cap="all"/>
          </a:pPr>
          <a:r>
            <a:rPr lang="en-GB"/>
            <a:t>Assist Employers in applying for a Sponsor Licence</a:t>
          </a:r>
          <a:endParaRPr lang="en-US"/>
        </a:p>
      </dgm:t>
    </dgm:pt>
    <dgm:pt modelId="{FD399956-D924-4828-9A19-CC57A12F7DA8}" type="parTrans" cxnId="{0C6781BE-E6D9-43B4-AF9F-F4EB7DB7C5E6}">
      <dgm:prSet/>
      <dgm:spPr/>
      <dgm:t>
        <a:bodyPr/>
        <a:lstStyle/>
        <a:p>
          <a:endParaRPr lang="en-US"/>
        </a:p>
      </dgm:t>
    </dgm:pt>
    <dgm:pt modelId="{AD2498E2-3778-400E-A3C9-CB2B51897647}" type="sibTrans" cxnId="{0C6781BE-E6D9-43B4-AF9F-F4EB7DB7C5E6}">
      <dgm:prSet/>
      <dgm:spPr/>
      <dgm:t>
        <a:bodyPr/>
        <a:lstStyle/>
        <a:p>
          <a:endParaRPr lang="en-US"/>
        </a:p>
      </dgm:t>
    </dgm:pt>
    <dgm:pt modelId="{0DD327C5-2A6B-45C5-98BB-DB7A40AE2994}">
      <dgm:prSet/>
      <dgm:spPr/>
      <dgm:t>
        <a:bodyPr/>
        <a:lstStyle/>
        <a:p>
          <a:pPr>
            <a:defRPr cap="all"/>
          </a:pPr>
          <a:r>
            <a:rPr lang="en-GB"/>
            <a:t>Legal representation on Compliance Audits</a:t>
          </a:r>
          <a:endParaRPr lang="en-US"/>
        </a:p>
      </dgm:t>
    </dgm:pt>
    <dgm:pt modelId="{C1A68849-A1E1-4C5F-972C-EA411669BE0E}" type="parTrans" cxnId="{AAA8B6A0-3199-4FA9-A591-EA48F9E94C02}">
      <dgm:prSet/>
      <dgm:spPr/>
      <dgm:t>
        <a:bodyPr/>
        <a:lstStyle/>
        <a:p>
          <a:endParaRPr lang="en-US"/>
        </a:p>
      </dgm:t>
    </dgm:pt>
    <dgm:pt modelId="{F2E7764D-0327-4677-8A73-66CD03B559F7}" type="sibTrans" cxnId="{AAA8B6A0-3199-4FA9-A591-EA48F9E94C02}">
      <dgm:prSet/>
      <dgm:spPr/>
      <dgm:t>
        <a:bodyPr/>
        <a:lstStyle/>
        <a:p>
          <a:endParaRPr lang="en-US"/>
        </a:p>
      </dgm:t>
    </dgm:pt>
    <dgm:pt modelId="{59E2AD67-50AC-48CE-BC9C-CED0BC75D248}">
      <dgm:prSet/>
      <dgm:spPr/>
      <dgm:t>
        <a:bodyPr/>
        <a:lstStyle/>
        <a:p>
          <a:pPr>
            <a:defRPr cap="all"/>
          </a:pPr>
          <a:r>
            <a:rPr lang="en-GB"/>
            <a:t>Pre-audit Compliance Checks </a:t>
          </a:r>
          <a:endParaRPr lang="en-US"/>
        </a:p>
      </dgm:t>
    </dgm:pt>
    <dgm:pt modelId="{76E0B039-D229-4A3C-9F0C-F702F851A712}" type="parTrans" cxnId="{50DDF7D3-25D2-46D0-88AA-EDE384E8027E}">
      <dgm:prSet/>
      <dgm:spPr/>
      <dgm:t>
        <a:bodyPr/>
        <a:lstStyle/>
        <a:p>
          <a:endParaRPr lang="en-US"/>
        </a:p>
      </dgm:t>
    </dgm:pt>
    <dgm:pt modelId="{6FFA8DBA-5660-4A96-A6AC-48FBA8752F16}" type="sibTrans" cxnId="{50DDF7D3-25D2-46D0-88AA-EDE384E8027E}">
      <dgm:prSet/>
      <dgm:spPr/>
      <dgm:t>
        <a:bodyPr/>
        <a:lstStyle/>
        <a:p>
          <a:endParaRPr lang="en-US"/>
        </a:p>
      </dgm:t>
    </dgm:pt>
    <dgm:pt modelId="{8FE7177D-FAED-4B06-A2DF-E4F766894229}">
      <dgm:prSet/>
      <dgm:spPr/>
      <dgm:t>
        <a:bodyPr/>
        <a:lstStyle/>
        <a:p>
          <a:pPr>
            <a:defRPr cap="all"/>
          </a:pPr>
          <a:r>
            <a:rPr lang="en-GB"/>
            <a:t>On-Line Case Management Solution</a:t>
          </a:r>
          <a:endParaRPr lang="en-US"/>
        </a:p>
      </dgm:t>
    </dgm:pt>
    <dgm:pt modelId="{4F56DAEF-0571-4864-B7E1-FCC8BF028185}" type="parTrans" cxnId="{6DE17647-C1ED-4055-878D-038440B54E95}">
      <dgm:prSet/>
      <dgm:spPr/>
      <dgm:t>
        <a:bodyPr/>
        <a:lstStyle/>
        <a:p>
          <a:endParaRPr lang="en-US"/>
        </a:p>
      </dgm:t>
    </dgm:pt>
    <dgm:pt modelId="{B50C1C59-134D-40AC-8854-478DD50853AB}" type="sibTrans" cxnId="{6DE17647-C1ED-4055-878D-038440B54E95}">
      <dgm:prSet/>
      <dgm:spPr/>
      <dgm:t>
        <a:bodyPr/>
        <a:lstStyle/>
        <a:p>
          <a:endParaRPr lang="en-US"/>
        </a:p>
      </dgm:t>
    </dgm:pt>
    <dgm:pt modelId="{C4326508-7E21-4DE7-BDF9-0EF37ECC6B39}">
      <dgm:prSet/>
      <dgm:spPr/>
      <dgm:t>
        <a:bodyPr/>
        <a:lstStyle/>
        <a:p>
          <a:pPr>
            <a:defRPr cap="all"/>
          </a:pPr>
          <a:r>
            <a:rPr lang="en-GB"/>
            <a:t>Training Courses across the UK for Immigration Compliance</a:t>
          </a:r>
          <a:endParaRPr lang="en-US"/>
        </a:p>
      </dgm:t>
    </dgm:pt>
    <dgm:pt modelId="{73F4DADC-855F-4C51-9A7D-F594766BAC9A}" type="parTrans" cxnId="{74F9F20B-63E8-4F9C-B19E-A309A0C5B238}">
      <dgm:prSet/>
      <dgm:spPr/>
      <dgm:t>
        <a:bodyPr/>
        <a:lstStyle/>
        <a:p>
          <a:endParaRPr lang="en-US"/>
        </a:p>
      </dgm:t>
    </dgm:pt>
    <dgm:pt modelId="{CD74526D-1036-4D08-BA40-97265B3AD1BA}" type="sibTrans" cxnId="{74F9F20B-63E8-4F9C-B19E-A309A0C5B238}">
      <dgm:prSet/>
      <dgm:spPr/>
      <dgm:t>
        <a:bodyPr/>
        <a:lstStyle/>
        <a:p>
          <a:endParaRPr lang="en-US"/>
        </a:p>
      </dgm:t>
    </dgm:pt>
    <dgm:pt modelId="{48FBE6FE-AB6E-4975-A464-F3E485337550}">
      <dgm:prSet/>
      <dgm:spPr/>
      <dgm:t>
        <a:bodyPr/>
        <a:lstStyle/>
        <a:p>
          <a:pPr>
            <a:defRPr cap="all"/>
          </a:pPr>
          <a:r>
            <a:rPr lang="en-GB"/>
            <a:t>Prepare all SKILLED WORKER /extension applications for the sector</a:t>
          </a:r>
          <a:endParaRPr lang="en-US"/>
        </a:p>
      </dgm:t>
    </dgm:pt>
    <dgm:pt modelId="{02685885-51B8-41B9-850D-A674B14AA307}" type="parTrans" cxnId="{FD85EA90-2353-4B62-B2DC-098A7CD42DD7}">
      <dgm:prSet/>
      <dgm:spPr/>
      <dgm:t>
        <a:bodyPr/>
        <a:lstStyle/>
        <a:p>
          <a:endParaRPr lang="en-US"/>
        </a:p>
      </dgm:t>
    </dgm:pt>
    <dgm:pt modelId="{BB5FC053-385D-41A1-9FA4-D7E11F1FF56C}" type="sibTrans" cxnId="{FD85EA90-2353-4B62-B2DC-098A7CD42DD7}">
      <dgm:prSet/>
      <dgm:spPr/>
      <dgm:t>
        <a:bodyPr/>
        <a:lstStyle/>
        <a:p>
          <a:endParaRPr lang="en-US"/>
        </a:p>
      </dgm:t>
    </dgm:pt>
    <dgm:pt modelId="{405DF45A-841C-4DB3-97D6-8CB8B8B72110}">
      <dgm:prSet/>
      <dgm:spPr/>
      <dgm:t>
        <a:bodyPr/>
        <a:lstStyle/>
        <a:p>
          <a:pPr>
            <a:defRPr cap="all"/>
          </a:pPr>
          <a:r>
            <a:rPr lang="en-GB"/>
            <a:t>Recruitment of Staff </a:t>
          </a:r>
          <a:endParaRPr lang="en-US"/>
        </a:p>
      </dgm:t>
    </dgm:pt>
    <dgm:pt modelId="{1EDEB745-632F-447D-A655-C65EEE5C139E}" type="parTrans" cxnId="{337A883A-BA43-4446-8238-E62A347117D6}">
      <dgm:prSet/>
      <dgm:spPr/>
      <dgm:t>
        <a:bodyPr/>
        <a:lstStyle/>
        <a:p>
          <a:endParaRPr lang="en-US"/>
        </a:p>
      </dgm:t>
    </dgm:pt>
    <dgm:pt modelId="{36654812-6CE6-4561-A6B8-455344E272DD}" type="sibTrans" cxnId="{337A883A-BA43-4446-8238-E62A347117D6}">
      <dgm:prSet/>
      <dgm:spPr/>
      <dgm:t>
        <a:bodyPr/>
        <a:lstStyle/>
        <a:p>
          <a:endParaRPr lang="en-US"/>
        </a:p>
      </dgm:t>
    </dgm:pt>
    <dgm:pt modelId="{44B7EE01-E764-4D3F-846F-BA120D206891}" type="pres">
      <dgm:prSet presAssocID="{11EC6F52-A2D7-4B1E-B2A9-C001D8A2FEFF}" presName="root" presStyleCnt="0">
        <dgm:presLayoutVars>
          <dgm:dir/>
          <dgm:resizeHandles val="exact"/>
        </dgm:presLayoutVars>
      </dgm:prSet>
      <dgm:spPr/>
    </dgm:pt>
    <dgm:pt modelId="{3C40E11E-5242-4ABB-A265-5BBA03EEA17C}" type="pres">
      <dgm:prSet presAssocID="{41EB0DEB-F304-45E4-95AA-7FA1198A682E}" presName="compNode" presStyleCnt="0"/>
      <dgm:spPr/>
    </dgm:pt>
    <dgm:pt modelId="{3F4C67E7-58B9-4A01-8941-E84A9FDC1F8F}" type="pres">
      <dgm:prSet presAssocID="{41EB0DEB-F304-45E4-95AA-7FA1198A682E}" presName="iconBgRect" presStyleLbl="bgShp" presStyleIdx="0" presStyleCnt="7"/>
      <dgm:spPr>
        <a:prstGeom prst="round2DiagRect">
          <a:avLst>
            <a:gd name="adj1" fmla="val 29727"/>
            <a:gd name="adj2" fmla="val 0"/>
          </a:avLst>
        </a:prstGeom>
      </dgm:spPr>
    </dgm:pt>
    <dgm:pt modelId="{1A6405BD-465C-4B6C-AE7F-24A13CEF8BED}" type="pres">
      <dgm:prSet presAssocID="{41EB0DEB-F304-45E4-95AA-7FA1198A682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BB9258BB-68DE-47CE-A99E-7A448BD02C64}" type="pres">
      <dgm:prSet presAssocID="{41EB0DEB-F304-45E4-95AA-7FA1198A682E}" presName="spaceRect" presStyleCnt="0"/>
      <dgm:spPr/>
    </dgm:pt>
    <dgm:pt modelId="{CAFDC358-DF37-4E2D-9131-475FCC40BBBA}" type="pres">
      <dgm:prSet presAssocID="{41EB0DEB-F304-45E4-95AA-7FA1198A682E}" presName="textRect" presStyleLbl="revTx" presStyleIdx="0" presStyleCnt="7">
        <dgm:presLayoutVars>
          <dgm:chMax val="1"/>
          <dgm:chPref val="1"/>
        </dgm:presLayoutVars>
      </dgm:prSet>
      <dgm:spPr/>
    </dgm:pt>
    <dgm:pt modelId="{ED87243C-43B2-45B0-866E-41C726A7E18E}" type="pres">
      <dgm:prSet presAssocID="{AD2498E2-3778-400E-A3C9-CB2B51897647}" presName="sibTrans" presStyleCnt="0"/>
      <dgm:spPr/>
    </dgm:pt>
    <dgm:pt modelId="{8D1E2572-13C6-4078-9DF6-6461AA1B7D05}" type="pres">
      <dgm:prSet presAssocID="{0DD327C5-2A6B-45C5-98BB-DB7A40AE2994}" presName="compNode" presStyleCnt="0"/>
      <dgm:spPr/>
    </dgm:pt>
    <dgm:pt modelId="{602B8600-4BBB-4664-BDF5-E9F2B4988E05}" type="pres">
      <dgm:prSet presAssocID="{0DD327C5-2A6B-45C5-98BB-DB7A40AE2994}" presName="iconBgRect" presStyleLbl="bgShp" presStyleIdx="1" presStyleCnt="7"/>
      <dgm:spPr>
        <a:prstGeom prst="round2DiagRect">
          <a:avLst>
            <a:gd name="adj1" fmla="val 29727"/>
            <a:gd name="adj2" fmla="val 0"/>
          </a:avLst>
        </a:prstGeom>
      </dgm:spPr>
    </dgm:pt>
    <dgm:pt modelId="{7674DACA-1E9D-416E-9DE4-EBBDF7B7D33E}" type="pres">
      <dgm:prSet presAssocID="{0DD327C5-2A6B-45C5-98BB-DB7A40AE299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862A4259-844D-487D-8E75-1A69D3EC6DDD}" type="pres">
      <dgm:prSet presAssocID="{0DD327C5-2A6B-45C5-98BB-DB7A40AE2994}" presName="spaceRect" presStyleCnt="0"/>
      <dgm:spPr/>
    </dgm:pt>
    <dgm:pt modelId="{C7EA1862-0389-4E06-AAD7-24BF6AABAD9F}" type="pres">
      <dgm:prSet presAssocID="{0DD327C5-2A6B-45C5-98BB-DB7A40AE2994}" presName="textRect" presStyleLbl="revTx" presStyleIdx="1" presStyleCnt="7">
        <dgm:presLayoutVars>
          <dgm:chMax val="1"/>
          <dgm:chPref val="1"/>
        </dgm:presLayoutVars>
      </dgm:prSet>
      <dgm:spPr/>
    </dgm:pt>
    <dgm:pt modelId="{CC6E1B94-CF16-4686-B762-B5C407AD8B85}" type="pres">
      <dgm:prSet presAssocID="{F2E7764D-0327-4677-8A73-66CD03B559F7}" presName="sibTrans" presStyleCnt="0"/>
      <dgm:spPr/>
    </dgm:pt>
    <dgm:pt modelId="{07D6A7A6-4542-4735-8E8F-F72493C425E6}" type="pres">
      <dgm:prSet presAssocID="{59E2AD67-50AC-48CE-BC9C-CED0BC75D248}" presName="compNode" presStyleCnt="0"/>
      <dgm:spPr/>
    </dgm:pt>
    <dgm:pt modelId="{51F5C91E-D212-4359-90BB-9FCB139663C0}" type="pres">
      <dgm:prSet presAssocID="{59E2AD67-50AC-48CE-BC9C-CED0BC75D248}" presName="iconBgRect" presStyleLbl="bgShp" presStyleIdx="2" presStyleCnt="7"/>
      <dgm:spPr>
        <a:prstGeom prst="round2DiagRect">
          <a:avLst>
            <a:gd name="adj1" fmla="val 29727"/>
            <a:gd name="adj2" fmla="val 0"/>
          </a:avLst>
        </a:prstGeom>
      </dgm:spPr>
    </dgm:pt>
    <dgm:pt modelId="{AEF9A50C-CFE7-4C62-8FBB-CC0BE2C65C5D}" type="pres">
      <dgm:prSet presAssocID="{59E2AD67-50AC-48CE-BC9C-CED0BC75D24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AC4603B5-A294-4361-A3F3-F1CABB7A44F8}" type="pres">
      <dgm:prSet presAssocID="{59E2AD67-50AC-48CE-BC9C-CED0BC75D248}" presName="spaceRect" presStyleCnt="0"/>
      <dgm:spPr/>
    </dgm:pt>
    <dgm:pt modelId="{B288B884-5913-437D-92CA-F4D1CDC41784}" type="pres">
      <dgm:prSet presAssocID="{59E2AD67-50AC-48CE-BC9C-CED0BC75D248}" presName="textRect" presStyleLbl="revTx" presStyleIdx="2" presStyleCnt="7">
        <dgm:presLayoutVars>
          <dgm:chMax val="1"/>
          <dgm:chPref val="1"/>
        </dgm:presLayoutVars>
      </dgm:prSet>
      <dgm:spPr/>
    </dgm:pt>
    <dgm:pt modelId="{A00EDFB8-2F07-4A82-8282-BBB734E884EE}" type="pres">
      <dgm:prSet presAssocID="{6FFA8DBA-5660-4A96-A6AC-48FBA8752F16}" presName="sibTrans" presStyleCnt="0"/>
      <dgm:spPr/>
    </dgm:pt>
    <dgm:pt modelId="{17CFCC89-1CA7-48B1-ACED-B8614FC49320}" type="pres">
      <dgm:prSet presAssocID="{8FE7177D-FAED-4B06-A2DF-E4F766894229}" presName="compNode" presStyleCnt="0"/>
      <dgm:spPr/>
    </dgm:pt>
    <dgm:pt modelId="{AB94A2FF-E943-4C55-BFB2-42BC4E10DB89}" type="pres">
      <dgm:prSet presAssocID="{8FE7177D-FAED-4B06-A2DF-E4F766894229}" presName="iconBgRect" presStyleLbl="bgShp" presStyleIdx="3" presStyleCnt="7"/>
      <dgm:spPr>
        <a:prstGeom prst="round2DiagRect">
          <a:avLst>
            <a:gd name="adj1" fmla="val 29727"/>
            <a:gd name="adj2" fmla="val 0"/>
          </a:avLst>
        </a:prstGeom>
      </dgm:spPr>
    </dgm:pt>
    <dgm:pt modelId="{F9782106-F029-4B31-9FF3-CD9B738CC7B1}" type="pres">
      <dgm:prSet presAssocID="{8FE7177D-FAED-4B06-A2DF-E4F76689422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l center"/>
        </a:ext>
      </dgm:extLst>
    </dgm:pt>
    <dgm:pt modelId="{1AF9859D-D7DF-4DE1-A08C-8BA2FE6DA61D}" type="pres">
      <dgm:prSet presAssocID="{8FE7177D-FAED-4B06-A2DF-E4F766894229}" presName="spaceRect" presStyleCnt="0"/>
      <dgm:spPr/>
    </dgm:pt>
    <dgm:pt modelId="{2BCC08BB-6620-4891-996A-BCA99A09EAEE}" type="pres">
      <dgm:prSet presAssocID="{8FE7177D-FAED-4B06-A2DF-E4F766894229}" presName="textRect" presStyleLbl="revTx" presStyleIdx="3" presStyleCnt="7">
        <dgm:presLayoutVars>
          <dgm:chMax val="1"/>
          <dgm:chPref val="1"/>
        </dgm:presLayoutVars>
      </dgm:prSet>
      <dgm:spPr/>
    </dgm:pt>
    <dgm:pt modelId="{263D3FEF-335B-41EC-8C1F-AA5E308FDC1E}" type="pres">
      <dgm:prSet presAssocID="{B50C1C59-134D-40AC-8854-478DD50853AB}" presName="sibTrans" presStyleCnt="0"/>
      <dgm:spPr/>
    </dgm:pt>
    <dgm:pt modelId="{AA9CA85F-5EAE-4076-BFFF-45EA763DB5FF}" type="pres">
      <dgm:prSet presAssocID="{C4326508-7E21-4DE7-BDF9-0EF37ECC6B39}" presName="compNode" presStyleCnt="0"/>
      <dgm:spPr/>
    </dgm:pt>
    <dgm:pt modelId="{8C263E8E-A9A4-4E3B-83F5-5A63E1E4F02F}" type="pres">
      <dgm:prSet presAssocID="{C4326508-7E21-4DE7-BDF9-0EF37ECC6B39}" presName="iconBgRect" presStyleLbl="bgShp" presStyleIdx="4" presStyleCnt="7"/>
      <dgm:spPr>
        <a:prstGeom prst="round2DiagRect">
          <a:avLst>
            <a:gd name="adj1" fmla="val 29727"/>
            <a:gd name="adj2" fmla="val 0"/>
          </a:avLst>
        </a:prstGeom>
      </dgm:spPr>
    </dgm:pt>
    <dgm:pt modelId="{9D645EBB-3417-43D7-A897-8862734F8CEA}" type="pres">
      <dgm:prSet presAssocID="{C4326508-7E21-4DE7-BDF9-0EF37ECC6B3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88E3B294-5D6A-4B3C-BA1B-C584376DE46E}" type="pres">
      <dgm:prSet presAssocID="{C4326508-7E21-4DE7-BDF9-0EF37ECC6B39}" presName="spaceRect" presStyleCnt="0"/>
      <dgm:spPr/>
    </dgm:pt>
    <dgm:pt modelId="{5286D64E-3A7F-454E-ACED-48C225C7AB28}" type="pres">
      <dgm:prSet presAssocID="{C4326508-7E21-4DE7-BDF9-0EF37ECC6B39}" presName="textRect" presStyleLbl="revTx" presStyleIdx="4" presStyleCnt="7">
        <dgm:presLayoutVars>
          <dgm:chMax val="1"/>
          <dgm:chPref val="1"/>
        </dgm:presLayoutVars>
      </dgm:prSet>
      <dgm:spPr/>
    </dgm:pt>
    <dgm:pt modelId="{58D97701-4490-4BB4-87E4-9D76428AE3E5}" type="pres">
      <dgm:prSet presAssocID="{CD74526D-1036-4D08-BA40-97265B3AD1BA}" presName="sibTrans" presStyleCnt="0"/>
      <dgm:spPr/>
    </dgm:pt>
    <dgm:pt modelId="{CD1B4431-0C41-4E60-9918-7C88E527C84E}" type="pres">
      <dgm:prSet presAssocID="{48FBE6FE-AB6E-4975-A464-F3E485337550}" presName="compNode" presStyleCnt="0"/>
      <dgm:spPr/>
    </dgm:pt>
    <dgm:pt modelId="{D894D38C-ECC6-445D-8C39-62E0DAF865B0}" type="pres">
      <dgm:prSet presAssocID="{48FBE6FE-AB6E-4975-A464-F3E485337550}" presName="iconBgRect" presStyleLbl="bgShp" presStyleIdx="5" presStyleCnt="7"/>
      <dgm:spPr>
        <a:prstGeom prst="round2DiagRect">
          <a:avLst>
            <a:gd name="adj1" fmla="val 29727"/>
            <a:gd name="adj2" fmla="val 0"/>
          </a:avLst>
        </a:prstGeom>
      </dgm:spPr>
    </dgm:pt>
    <dgm:pt modelId="{90917B8D-215A-45FE-BF8D-4CD4D600EC8F}" type="pres">
      <dgm:prSet presAssocID="{48FBE6FE-AB6E-4975-A464-F3E48533755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elder"/>
        </a:ext>
      </dgm:extLst>
    </dgm:pt>
    <dgm:pt modelId="{37FC4F2F-6D7A-4485-A0CD-FA8AE346A8D5}" type="pres">
      <dgm:prSet presAssocID="{48FBE6FE-AB6E-4975-A464-F3E485337550}" presName="spaceRect" presStyleCnt="0"/>
      <dgm:spPr/>
    </dgm:pt>
    <dgm:pt modelId="{7AB8BCCD-2A8C-41A6-ABD6-5A16123F92A2}" type="pres">
      <dgm:prSet presAssocID="{48FBE6FE-AB6E-4975-A464-F3E485337550}" presName="textRect" presStyleLbl="revTx" presStyleIdx="5" presStyleCnt="7">
        <dgm:presLayoutVars>
          <dgm:chMax val="1"/>
          <dgm:chPref val="1"/>
        </dgm:presLayoutVars>
      </dgm:prSet>
      <dgm:spPr/>
    </dgm:pt>
    <dgm:pt modelId="{10B2B60E-8D0D-4BB7-BB1C-070714A027E4}" type="pres">
      <dgm:prSet presAssocID="{BB5FC053-385D-41A1-9FA4-D7E11F1FF56C}" presName="sibTrans" presStyleCnt="0"/>
      <dgm:spPr/>
    </dgm:pt>
    <dgm:pt modelId="{21C7CCA5-CD58-4791-8852-F7B064862949}" type="pres">
      <dgm:prSet presAssocID="{405DF45A-841C-4DB3-97D6-8CB8B8B72110}" presName="compNode" presStyleCnt="0"/>
      <dgm:spPr/>
    </dgm:pt>
    <dgm:pt modelId="{9F6AEFEC-C7FF-409E-845F-340D4E031951}" type="pres">
      <dgm:prSet presAssocID="{405DF45A-841C-4DB3-97D6-8CB8B8B72110}" presName="iconBgRect" presStyleLbl="bgShp" presStyleIdx="6" presStyleCnt="7"/>
      <dgm:spPr>
        <a:prstGeom prst="round2DiagRect">
          <a:avLst>
            <a:gd name="adj1" fmla="val 29727"/>
            <a:gd name="adj2" fmla="val 0"/>
          </a:avLst>
        </a:prstGeom>
      </dgm:spPr>
    </dgm:pt>
    <dgm:pt modelId="{3F722400-22CC-4A3F-A234-18188B295EA2}" type="pres">
      <dgm:prSet presAssocID="{405DF45A-841C-4DB3-97D6-8CB8B8B7211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Users"/>
        </a:ext>
      </dgm:extLst>
    </dgm:pt>
    <dgm:pt modelId="{62F0D59A-439A-4332-B91A-3EEF3E42BDE9}" type="pres">
      <dgm:prSet presAssocID="{405DF45A-841C-4DB3-97D6-8CB8B8B72110}" presName="spaceRect" presStyleCnt="0"/>
      <dgm:spPr/>
    </dgm:pt>
    <dgm:pt modelId="{0DEF88DA-6CFB-451C-8069-C88C3DFC1DCA}" type="pres">
      <dgm:prSet presAssocID="{405DF45A-841C-4DB3-97D6-8CB8B8B72110}" presName="textRect" presStyleLbl="revTx" presStyleIdx="6" presStyleCnt="7">
        <dgm:presLayoutVars>
          <dgm:chMax val="1"/>
          <dgm:chPref val="1"/>
        </dgm:presLayoutVars>
      </dgm:prSet>
      <dgm:spPr/>
    </dgm:pt>
  </dgm:ptLst>
  <dgm:cxnLst>
    <dgm:cxn modelId="{74F9F20B-63E8-4F9C-B19E-A309A0C5B238}" srcId="{11EC6F52-A2D7-4B1E-B2A9-C001D8A2FEFF}" destId="{C4326508-7E21-4DE7-BDF9-0EF37ECC6B39}" srcOrd="4" destOrd="0" parTransId="{73F4DADC-855F-4C51-9A7D-F594766BAC9A}" sibTransId="{CD74526D-1036-4D08-BA40-97265B3AD1BA}"/>
    <dgm:cxn modelId="{7760AE2D-E832-4577-87C3-4D04BF667C72}" type="presOf" srcId="{59E2AD67-50AC-48CE-BC9C-CED0BC75D248}" destId="{B288B884-5913-437D-92CA-F4D1CDC41784}" srcOrd="0" destOrd="0" presId="urn:microsoft.com/office/officeart/2018/5/layout/IconLeafLabelList"/>
    <dgm:cxn modelId="{4C42DE31-3DD7-4DCF-88DC-C23B91067937}" type="presOf" srcId="{8FE7177D-FAED-4B06-A2DF-E4F766894229}" destId="{2BCC08BB-6620-4891-996A-BCA99A09EAEE}" srcOrd="0" destOrd="0" presId="urn:microsoft.com/office/officeart/2018/5/layout/IconLeafLabelList"/>
    <dgm:cxn modelId="{337A883A-BA43-4446-8238-E62A347117D6}" srcId="{11EC6F52-A2D7-4B1E-B2A9-C001D8A2FEFF}" destId="{405DF45A-841C-4DB3-97D6-8CB8B8B72110}" srcOrd="6" destOrd="0" parTransId="{1EDEB745-632F-447D-A655-C65EEE5C139E}" sibTransId="{36654812-6CE6-4561-A6B8-455344E272DD}"/>
    <dgm:cxn modelId="{6DE17647-C1ED-4055-878D-038440B54E95}" srcId="{11EC6F52-A2D7-4B1E-B2A9-C001D8A2FEFF}" destId="{8FE7177D-FAED-4B06-A2DF-E4F766894229}" srcOrd="3" destOrd="0" parTransId="{4F56DAEF-0571-4864-B7E1-FCC8BF028185}" sibTransId="{B50C1C59-134D-40AC-8854-478DD50853AB}"/>
    <dgm:cxn modelId="{63A68C49-1EC4-4166-9624-39489254FF2F}" type="presOf" srcId="{48FBE6FE-AB6E-4975-A464-F3E485337550}" destId="{7AB8BCCD-2A8C-41A6-ABD6-5A16123F92A2}" srcOrd="0" destOrd="0" presId="urn:microsoft.com/office/officeart/2018/5/layout/IconLeafLabelList"/>
    <dgm:cxn modelId="{B9770F7D-E676-472C-8D60-793B5682257B}" type="presOf" srcId="{41EB0DEB-F304-45E4-95AA-7FA1198A682E}" destId="{CAFDC358-DF37-4E2D-9131-475FCC40BBBA}" srcOrd="0" destOrd="0" presId="urn:microsoft.com/office/officeart/2018/5/layout/IconLeafLabelList"/>
    <dgm:cxn modelId="{7285F185-F3EE-4FBB-A454-7E0740BB105A}" type="presOf" srcId="{405DF45A-841C-4DB3-97D6-8CB8B8B72110}" destId="{0DEF88DA-6CFB-451C-8069-C88C3DFC1DCA}" srcOrd="0" destOrd="0" presId="urn:microsoft.com/office/officeart/2018/5/layout/IconLeafLabelList"/>
    <dgm:cxn modelId="{DAB6308C-367C-4C4E-B5B4-A15F794E300C}" type="presOf" srcId="{11EC6F52-A2D7-4B1E-B2A9-C001D8A2FEFF}" destId="{44B7EE01-E764-4D3F-846F-BA120D206891}" srcOrd="0" destOrd="0" presId="urn:microsoft.com/office/officeart/2018/5/layout/IconLeafLabelList"/>
    <dgm:cxn modelId="{FD85EA90-2353-4B62-B2DC-098A7CD42DD7}" srcId="{11EC6F52-A2D7-4B1E-B2A9-C001D8A2FEFF}" destId="{48FBE6FE-AB6E-4975-A464-F3E485337550}" srcOrd="5" destOrd="0" parTransId="{02685885-51B8-41B9-850D-A674B14AA307}" sibTransId="{BB5FC053-385D-41A1-9FA4-D7E11F1FF56C}"/>
    <dgm:cxn modelId="{AAA8B6A0-3199-4FA9-A591-EA48F9E94C02}" srcId="{11EC6F52-A2D7-4B1E-B2A9-C001D8A2FEFF}" destId="{0DD327C5-2A6B-45C5-98BB-DB7A40AE2994}" srcOrd="1" destOrd="0" parTransId="{C1A68849-A1E1-4C5F-972C-EA411669BE0E}" sibTransId="{F2E7764D-0327-4677-8A73-66CD03B559F7}"/>
    <dgm:cxn modelId="{C6C98ABD-096B-4C35-8BDB-1209E5B1C188}" type="presOf" srcId="{C4326508-7E21-4DE7-BDF9-0EF37ECC6B39}" destId="{5286D64E-3A7F-454E-ACED-48C225C7AB28}" srcOrd="0" destOrd="0" presId="urn:microsoft.com/office/officeart/2018/5/layout/IconLeafLabelList"/>
    <dgm:cxn modelId="{0C6781BE-E6D9-43B4-AF9F-F4EB7DB7C5E6}" srcId="{11EC6F52-A2D7-4B1E-B2A9-C001D8A2FEFF}" destId="{41EB0DEB-F304-45E4-95AA-7FA1198A682E}" srcOrd="0" destOrd="0" parTransId="{FD399956-D924-4828-9A19-CC57A12F7DA8}" sibTransId="{AD2498E2-3778-400E-A3C9-CB2B51897647}"/>
    <dgm:cxn modelId="{50DDF7D3-25D2-46D0-88AA-EDE384E8027E}" srcId="{11EC6F52-A2D7-4B1E-B2A9-C001D8A2FEFF}" destId="{59E2AD67-50AC-48CE-BC9C-CED0BC75D248}" srcOrd="2" destOrd="0" parTransId="{76E0B039-D229-4A3C-9F0C-F702F851A712}" sibTransId="{6FFA8DBA-5660-4A96-A6AC-48FBA8752F16}"/>
    <dgm:cxn modelId="{DD2A1AD5-30C3-4167-935C-FBC4DC8E5838}" type="presOf" srcId="{0DD327C5-2A6B-45C5-98BB-DB7A40AE2994}" destId="{C7EA1862-0389-4E06-AAD7-24BF6AABAD9F}" srcOrd="0" destOrd="0" presId="urn:microsoft.com/office/officeart/2018/5/layout/IconLeafLabelList"/>
    <dgm:cxn modelId="{2C18FE6B-319E-4C49-B5A2-8579ADDFFAA5}" type="presParOf" srcId="{44B7EE01-E764-4D3F-846F-BA120D206891}" destId="{3C40E11E-5242-4ABB-A265-5BBA03EEA17C}" srcOrd="0" destOrd="0" presId="urn:microsoft.com/office/officeart/2018/5/layout/IconLeafLabelList"/>
    <dgm:cxn modelId="{47BB5015-49E7-4C7E-940B-6205870D39DC}" type="presParOf" srcId="{3C40E11E-5242-4ABB-A265-5BBA03EEA17C}" destId="{3F4C67E7-58B9-4A01-8941-E84A9FDC1F8F}" srcOrd="0" destOrd="0" presId="urn:microsoft.com/office/officeart/2018/5/layout/IconLeafLabelList"/>
    <dgm:cxn modelId="{45AD88D9-B8AE-4FEF-9E74-F57040BCFD27}" type="presParOf" srcId="{3C40E11E-5242-4ABB-A265-5BBA03EEA17C}" destId="{1A6405BD-465C-4B6C-AE7F-24A13CEF8BED}" srcOrd="1" destOrd="0" presId="urn:microsoft.com/office/officeart/2018/5/layout/IconLeafLabelList"/>
    <dgm:cxn modelId="{53629105-1A99-4C91-9234-161887CFBC80}" type="presParOf" srcId="{3C40E11E-5242-4ABB-A265-5BBA03EEA17C}" destId="{BB9258BB-68DE-47CE-A99E-7A448BD02C64}" srcOrd="2" destOrd="0" presId="urn:microsoft.com/office/officeart/2018/5/layout/IconLeafLabelList"/>
    <dgm:cxn modelId="{78425372-8966-43EF-86A5-6D7671884560}" type="presParOf" srcId="{3C40E11E-5242-4ABB-A265-5BBA03EEA17C}" destId="{CAFDC358-DF37-4E2D-9131-475FCC40BBBA}" srcOrd="3" destOrd="0" presId="urn:microsoft.com/office/officeart/2018/5/layout/IconLeafLabelList"/>
    <dgm:cxn modelId="{ABE0CBC4-79EC-4BBA-8705-403D282A01F8}" type="presParOf" srcId="{44B7EE01-E764-4D3F-846F-BA120D206891}" destId="{ED87243C-43B2-45B0-866E-41C726A7E18E}" srcOrd="1" destOrd="0" presId="urn:microsoft.com/office/officeart/2018/5/layout/IconLeafLabelList"/>
    <dgm:cxn modelId="{7DFE32E4-72A2-42B1-8230-564AA45E0E18}" type="presParOf" srcId="{44B7EE01-E764-4D3F-846F-BA120D206891}" destId="{8D1E2572-13C6-4078-9DF6-6461AA1B7D05}" srcOrd="2" destOrd="0" presId="urn:microsoft.com/office/officeart/2018/5/layout/IconLeafLabelList"/>
    <dgm:cxn modelId="{602A48CD-DD16-49DC-9CE6-81FC87079E57}" type="presParOf" srcId="{8D1E2572-13C6-4078-9DF6-6461AA1B7D05}" destId="{602B8600-4BBB-4664-BDF5-E9F2B4988E05}" srcOrd="0" destOrd="0" presId="urn:microsoft.com/office/officeart/2018/5/layout/IconLeafLabelList"/>
    <dgm:cxn modelId="{EB943A03-D1E8-43B0-994B-FAE13A31CFAD}" type="presParOf" srcId="{8D1E2572-13C6-4078-9DF6-6461AA1B7D05}" destId="{7674DACA-1E9D-416E-9DE4-EBBDF7B7D33E}" srcOrd="1" destOrd="0" presId="urn:microsoft.com/office/officeart/2018/5/layout/IconLeafLabelList"/>
    <dgm:cxn modelId="{E270F168-4E31-410C-89E3-A16608944101}" type="presParOf" srcId="{8D1E2572-13C6-4078-9DF6-6461AA1B7D05}" destId="{862A4259-844D-487D-8E75-1A69D3EC6DDD}" srcOrd="2" destOrd="0" presId="urn:microsoft.com/office/officeart/2018/5/layout/IconLeafLabelList"/>
    <dgm:cxn modelId="{7EA07C3B-FCB9-4614-9E86-46BAB8471BFD}" type="presParOf" srcId="{8D1E2572-13C6-4078-9DF6-6461AA1B7D05}" destId="{C7EA1862-0389-4E06-AAD7-24BF6AABAD9F}" srcOrd="3" destOrd="0" presId="urn:microsoft.com/office/officeart/2018/5/layout/IconLeafLabelList"/>
    <dgm:cxn modelId="{6CBC7706-7EC5-4C9B-9608-751BC1F8F354}" type="presParOf" srcId="{44B7EE01-E764-4D3F-846F-BA120D206891}" destId="{CC6E1B94-CF16-4686-B762-B5C407AD8B85}" srcOrd="3" destOrd="0" presId="urn:microsoft.com/office/officeart/2018/5/layout/IconLeafLabelList"/>
    <dgm:cxn modelId="{96D70C67-809B-446D-A31D-06B897A2F3DD}" type="presParOf" srcId="{44B7EE01-E764-4D3F-846F-BA120D206891}" destId="{07D6A7A6-4542-4735-8E8F-F72493C425E6}" srcOrd="4" destOrd="0" presId="urn:microsoft.com/office/officeart/2018/5/layout/IconLeafLabelList"/>
    <dgm:cxn modelId="{691688D8-5606-4291-A861-FAD66BB54C9D}" type="presParOf" srcId="{07D6A7A6-4542-4735-8E8F-F72493C425E6}" destId="{51F5C91E-D212-4359-90BB-9FCB139663C0}" srcOrd="0" destOrd="0" presId="urn:microsoft.com/office/officeart/2018/5/layout/IconLeafLabelList"/>
    <dgm:cxn modelId="{119ACC54-9E6D-4584-9403-62EBBB822349}" type="presParOf" srcId="{07D6A7A6-4542-4735-8E8F-F72493C425E6}" destId="{AEF9A50C-CFE7-4C62-8FBB-CC0BE2C65C5D}" srcOrd="1" destOrd="0" presId="urn:microsoft.com/office/officeart/2018/5/layout/IconLeafLabelList"/>
    <dgm:cxn modelId="{98E770DA-59A1-410C-9535-F6E64BD2791E}" type="presParOf" srcId="{07D6A7A6-4542-4735-8E8F-F72493C425E6}" destId="{AC4603B5-A294-4361-A3F3-F1CABB7A44F8}" srcOrd="2" destOrd="0" presId="urn:microsoft.com/office/officeart/2018/5/layout/IconLeafLabelList"/>
    <dgm:cxn modelId="{46CC77AB-7221-42EA-95FB-1DDB0DAD48C6}" type="presParOf" srcId="{07D6A7A6-4542-4735-8E8F-F72493C425E6}" destId="{B288B884-5913-437D-92CA-F4D1CDC41784}" srcOrd="3" destOrd="0" presId="urn:microsoft.com/office/officeart/2018/5/layout/IconLeafLabelList"/>
    <dgm:cxn modelId="{CA7F498C-4327-461B-96B5-503579427813}" type="presParOf" srcId="{44B7EE01-E764-4D3F-846F-BA120D206891}" destId="{A00EDFB8-2F07-4A82-8282-BBB734E884EE}" srcOrd="5" destOrd="0" presId="urn:microsoft.com/office/officeart/2018/5/layout/IconLeafLabelList"/>
    <dgm:cxn modelId="{CC5F28CA-BFCC-4D43-AA1B-0F2D23A40452}" type="presParOf" srcId="{44B7EE01-E764-4D3F-846F-BA120D206891}" destId="{17CFCC89-1CA7-48B1-ACED-B8614FC49320}" srcOrd="6" destOrd="0" presId="urn:microsoft.com/office/officeart/2018/5/layout/IconLeafLabelList"/>
    <dgm:cxn modelId="{E8D57A33-2F9B-44EA-A5ED-411B237E0DB4}" type="presParOf" srcId="{17CFCC89-1CA7-48B1-ACED-B8614FC49320}" destId="{AB94A2FF-E943-4C55-BFB2-42BC4E10DB89}" srcOrd="0" destOrd="0" presId="urn:microsoft.com/office/officeart/2018/5/layout/IconLeafLabelList"/>
    <dgm:cxn modelId="{84676A91-6BAD-4548-AEDE-62612BAA2451}" type="presParOf" srcId="{17CFCC89-1CA7-48B1-ACED-B8614FC49320}" destId="{F9782106-F029-4B31-9FF3-CD9B738CC7B1}" srcOrd="1" destOrd="0" presId="urn:microsoft.com/office/officeart/2018/5/layout/IconLeafLabelList"/>
    <dgm:cxn modelId="{D16598AE-9D01-4739-85B2-5EFB5413EA11}" type="presParOf" srcId="{17CFCC89-1CA7-48B1-ACED-B8614FC49320}" destId="{1AF9859D-D7DF-4DE1-A08C-8BA2FE6DA61D}" srcOrd="2" destOrd="0" presId="urn:microsoft.com/office/officeart/2018/5/layout/IconLeafLabelList"/>
    <dgm:cxn modelId="{3D950428-A3A5-485F-B235-F5479514F023}" type="presParOf" srcId="{17CFCC89-1CA7-48B1-ACED-B8614FC49320}" destId="{2BCC08BB-6620-4891-996A-BCA99A09EAEE}" srcOrd="3" destOrd="0" presId="urn:microsoft.com/office/officeart/2018/5/layout/IconLeafLabelList"/>
    <dgm:cxn modelId="{6528EDA9-E1AB-45EC-8F3C-EE6AE6408CEB}" type="presParOf" srcId="{44B7EE01-E764-4D3F-846F-BA120D206891}" destId="{263D3FEF-335B-41EC-8C1F-AA5E308FDC1E}" srcOrd="7" destOrd="0" presId="urn:microsoft.com/office/officeart/2018/5/layout/IconLeafLabelList"/>
    <dgm:cxn modelId="{23861415-C4CF-4B8A-A814-A87F4DB75E1A}" type="presParOf" srcId="{44B7EE01-E764-4D3F-846F-BA120D206891}" destId="{AA9CA85F-5EAE-4076-BFFF-45EA763DB5FF}" srcOrd="8" destOrd="0" presId="urn:microsoft.com/office/officeart/2018/5/layout/IconLeafLabelList"/>
    <dgm:cxn modelId="{03EB3EC3-315C-473B-9F62-BD36B5F06FF3}" type="presParOf" srcId="{AA9CA85F-5EAE-4076-BFFF-45EA763DB5FF}" destId="{8C263E8E-A9A4-4E3B-83F5-5A63E1E4F02F}" srcOrd="0" destOrd="0" presId="urn:microsoft.com/office/officeart/2018/5/layout/IconLeafLabelList"/>
    <dgm:cxn modelId="{6A6F6B92-7360-4DB3-A82E-DFB2B51A86D4}" type="presParOf" srcId="{AA9CA85F-5EAE-4076-BFFF-45EA763DB5FF}" destId="{9D645EBB-3417-43D7-A897-8862734F8CEA}" srcOrd="1" destOrd="0" presId="urn:microsoft.com/office/officeart/2018/5/layout/IconLeafLabelList"/>
    <dgm:cxn modelId="{A75E4120-C707-484B-9C4E-F5E39FFC9013}" type="presParOf" srcId="{AA9CA85F-5EAE-4076-BFFF-45EA763DB5FF}" destId="{88E3B294-5D6A-4B3C-BA1B-C584376DE46E}" srcOrd="2" destOrd="0" presId="urn:microsoft.com/office/officeart/2018/5/layout/IconLeafLabelList"/>
    <dgm:cxn modelId="{5F86CB15-3BA4-4AA5-BA15-64F4CCA737FA}" type="presParOf" srcId="{AA9CA85F-5EAE-4076-BFFF-45EA763DB5FF}" destId="{5286D64E-3A7F-454E-ACED-48C225C7AB28}" srcOrd="3" destOrd="0" presId="urn:microsoft.com/office/officeart/2018/5/layout/IconLeafLabelList"/>
    <dgm:cxn modelId="{0D5A933D-6ECC-4337-86DD-E0EC7A5270A1}" type="presParOf" srcId="{44B7EE01-E764-4D3F-846F-BA120D206891}" destId="{58D97701-4490-4BB4-87E4-9D76428AE3E5}" srcOrd="9" destOrd="0" presId="urn:microsoft.com/office/officeart/2018/5/layout/IconLeafLabelList"/>
    <dgm:cxn modelId="{EC7F0C68-7147-4EBD-A5B0-86F82590542A}" type="presParOf" srcId="{44B7EE01-E764-4D3F-846F-BA120D206891}" destId="{CD1B4431-0C41-4E60-9918-7C88E527C84E}" srcOrd="10" destOrd="0" presId="urn:microsoft.com/office/officeart/2018/5/layout/IconLeafLabelList"/>
    <dgm:cxn modelId="{67C5BBA5-614E-45AC-9180-6FC3B1ADEDA5}" type="presParOf" srcId="{CD1B4431-0C41-4E60-9918-7C88E527C84E}" destId="{D894D38C-ECC6-445D-8C39-62E0DAF865B0}" srcOrd="0" destOrd="0" presId="urn:microsoft.com/office/officeart/2018/5/layout/IconLeafLabelList"/>
    <dgm:cxn modelId="{E876221B-CCFA-4F1A-9E0A-F9F39F720FCE}" type="presParOf" srcId="{CD1B4431-0C41-4E60-9918-7C88E527C84E}" destId="{90917B8D-215A-45FE-BF8D-4CD4D600EC8F}" srcOrd="1" destOrd="0" presId="urn:microsoft.com/office/officeart/2018/5/layout/IconLeafLabelList"/>
    <dgm:cxn modelId="{9F9D99A6-9730-4748-A269-1CE99F82D1BA}" type="presParOf" srcId="{CD1B4431-0C41-4E60-9918-7C88E527C84E}" destId="{37FC4F2F-6D7A-4485-A0CD-FA8AE346A8D5}" srcOrd="2" destOrd="0" presId="urn:microsoft.com/office/officeart/2018/5/layout/IconLeafLabelList"/>
    <dgm:cxn modelId="{F1D0355B-C404-4158-BE46-BC58A1EF23D4}" type="presParOf" srcId="{CD1B4431-0C41-4E60-9918-7C88E527C84E}" destId="{7AB8BCCD-2A8C-41A6-ABD6-5A16123F92A2}" srcOrd="3" destOrd="0" presId="urn:microsoft.com/office/officeart/2018/5/layout/IconLeafLabelList"/>
    <dgm:cxn modelId="{D6C6F93B-CE81-4767-A7BF-FF7B7DF39C98}" type="presParOf" srcId="{44B7EE01-E764-4D3F-846F-BA120D206891}" destId="{10B2B60E-8D0D-4BB7-BB1C-070714A027E4}" srcOrd="11" destOrd="0" presId="urn:microsoft.com/office/officeart/2018/5/layout/IconLeafLabelList"/>
    <dgm:cxn modelId="{8ECB4A07-DCE7-4821-833E-4CB4CA9309D1}" type="presParOf" srcId="{44B7EE01-E764-4D3F-846F-BA120D206891}" destId="{21C7CCA5-CD58-4791-8852-F7B064862949}" srcOrd="12" destOrd="0" presId="urn:microsoft.com/office/officeart/2018/5/layout/IconLeafLabelList"/>
    <dgm:cxn modelId="{852B56EB-67E2-445B-B066-0216C8E31C2F}" type="presParOf" srcId="{21C7CCA5-CD58-4791-8852-F7B064862949}" destId="{9F6AEFEC-C7FF-409E-845F-340D4E031951}" srcOrd="0" destOrd="0" presId="urn:microsoft.com/office/officeart/2018/5/layout/IconLeafLabelList"/>
    <dgm:cxn modelId="{BD64DA89-E9A1-4F89-9F26-0A2E7903704F}" type="presParOf" srcId="{21C7CCA5-CD58-4791-8852-F7B064862949}" destId="{3F722400-22CC-4A3F-A234-18188B295EA2}" srcOrd="1" destOrd="0" presId="urn:microsoft.com/office/officeart/2018/5/layout/IconLeafLabelList"/>
    <dgm:cxn modelId="{378EBD1B-5083-4196-A268-8ECC51781455}" type="presParOf" srcId="{21C7CCA5-CD58-4791-8852-F7B064862949}" destId="{62F0D59A-439A-4332-B91A-3EEF3E42BDE9}" srcOrd="2" destOrd="0" presId="urn:microsoft.com/office/officeart/2018/5/layout/IconLeafLabelList"/>
    <dgm:cxn modelId="{3EF4185E-8B08-4DB6-B648-9DBC87B47FB5}" type="presParOf" srcId="{21C7CCA5-CD58-4791-8852-F7B064862949}" destId="{0DEF88DA-6CFB-451C-8069-C88C3DFC1DCA}"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8DB8B-3C61-4507-805F-066252F33E91}">
      <dsp:nvSpPr>
        <dsp:cNvPr id="0" name=""/>
        <dsp:cNvSpPr/>
      </dsp:nvSpPr>
      <dsp:spPr>
        <a:xfrm>
          <a:off x="4436880" y="1951"/>
          <a:ext cx="744372" cy="483841"/>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GB" sz="600" kern="1200"/>
            <a:t>1. Certificate of Incorporation</a:t>
          </a:r>
          <a:endParaRPr lang="en-US" sz="600" kern="1200"/>
        </a:p>
      </dsp:txBody>
      <dsp:txXfrm>
        <a:off x="4460499" y="25570"/>
        <a:ext cx="697134" cy="436603"/>
      </dsp:txXfrm>
    </dsp:sp>
    <dsp:sp modelId="{8202D2AB-0FC1-41F1-A3BD-841A88757357}">
      <dsp:nvSpPr>
        <dsp:cNvPr id="0" name=""/>
        <dsp:cNvSpPr/>
      </dsp:nvSpPr>
      <dsp:spPr>
        <a:xfrm>
          <a:off x="2950144" y="243872"/>
          <a:ext cx="3717843" cy="3717843"/>
        </a:xfrm>
        <a:custGeom>
          <a:avLst/>
          <a:gdLst/>
          <a:ahLst/>
          <a:cxnLst/>
          <a:rect l="0" t="0" r="0" b="0"/>
          <a:pathLst>
            <a:path>
              <a:moveTo>
                <a:pt x="2235794" y="38603"/>
              </a:moveTo>
              <a:arcTo wR="1858921" hR="1858921" stAng="16901825" swAng="869664"/>
            </a:path>
          </a:pathLst>
        </a:custGeom>
        <a:noFill/>
        <a:ln w="12700"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971BF6-0205-47A8-B995-DA1FCA2B7C77}">
      <dsp:nvSpPr>
        <dsp:cNvPr id="0" name=""/>
        <dsp:cNvSpPr/>
      </dsp:nvSpPr>
      <dsp:spPr>
        <a:xfrm>
          <a:off x="5631772" y="436856"/>
          <a:ext cx="744372" cy="483841"/>
        </a:xfrm>
        <a:prstGeom prst="roundRect">
          <a:avLst/>
        </a:prstGeom>
        <a:solidFill>
          <a:schemeClr val="accent5">
            <a:hueOff val="-326986"/>
            <a:satOff val="1945"/>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GB" sz="600" kern="1200"/>
            <a:t>2. CQC certificate</a:t>
          </a:r>
          <a:endParaRPr lang="en-US" sz="600" kern="1200"/>
        </a:p>
      </dsp:txBody>
      <dsp:txXfrm>
        <a:off x="5655391" y="460475"/>
        <a:ext cx="697134" cy="436603"/>
      </dsp:txXfrm>
    </dsp:sp>
    <dsp:sp modelId="{0B2394D5-3F1D-46E3-A85B-BC0218A87C43}">
      <dsp:nvSpPr>
        <dsp:cNvPr id="0" name=""/>
        <dsp:cNvSpPr/>
      </dsp:nvSpPr>
      <dsp:spPr>
        <a:xfrm>
          <a:off x="2950144" y="243872"/>
          <a:ext cx="3717843" cy="3717843"/>
        </a:xfrm>
        <a:custGeom>
          <a:avLst/>
          <a:gdLst/>
          <a:ahLst/>
          <a:cxnLst/>
          <a:rect l="0" t="0" r="0" b="0"/>
          <a:pathLst>
            <a:path>
              <a:moveTo>
                <a:pt x="3298039" y="682260"/>
              </a:moveTo>
              <a:arcTo wR="1858921" hR="1858921" stAng="19243778" swAng="1282101"/>
            </a:path>
          </a:pathLst>
        </a:custGeom>
        <a:noFill/>
        <a:ln w="12700" cap="rnd" cmpd="sng" algn="ctr">
          <a:solidFill>
            <a:schemeClr val="accent5">
              <a:hueOff val="-326986"/>
              <a:satOff val="1945"/>
              <a:lumOff val="784"/>
              <a:alphaOff val="0"/>
            </a:schemeClr>
          </a:solidFill>
          <a:prstDash val="solid"/>
        </a:ln>
        <a:effectLst/>
      </dsp:spPr>
      <dsp:style>
        <a:lnRef idx="1">
          <a:scrgbClr r="0" g="0" b="0"/>
        </a:lnRef>
        <a:fillRef idx="0">
          <a:scrgbClr r="0" g="0" b="0"/>
        </a:fillRef>
        <a:effectRef idx="0">
          <a:scrgbClr r="0" g="0" b="0"/>
        </a:effectRef>
        <a:fontRef idx="minor"/>
      </dsp:style>
    </dsp:sp>
    <dsp:sp modelId="{59AD6AE7-1813-4C69-BF86-D7719B517BBD}">
      <dsp:nvSpPr>
        <dsp:cNvPr id="0" name=""/>
        <dsp:cNvSpPr/>
      </dsp:nvSpPr>
      <dsp:spPr>
        <a:xfrm>
          <a:off x="6267561" y="1538075"/>
          <a:ext cx="744372" cy="483841"/>
        </a:xfrm>
        <a:prstGeom prst="roundRect">
          <a:avLst/>
        </a:prstGeom>
        <a:solidFill>
          <a:schemeClr val="accent5">
            <a:hueOff val="-653972"/>
            <a:satOff val="3891"/>
            <a:lumOff val="156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GB" sz="600" kern="1200"/>
            <a:t>3. Evidence of ownership of the property</a:t>
          </a:r>
          <a:endParaRPr lang="en-US" sz="600" kern="1200"/>
        </a:p>
      </dsp:txBody>
      <dsp:txXfrm>
        <a:off x="6291180" y="1561694"/>
        <a:ext cx="697134" cy="436603"/>
      </dsp:txXfrm>
    </dsp:sp>
    <dsp:sp modelId="{EA82C4E7-C640-40CA-800E-BBB32B58032D}">
      <dsp:nvSpPr>
        <dsp:cNvPr id="0" name=""/>
        <dsp:cNvSpPr/>
      </dsp:nvSpPr>
      <dsp:spPr>
        <a:xfrm>
          <a:off x="2950144" y="243872"/>
          <a:ext cx="3717843" cy="3717843"/>
        </a:xfrm>
        <a:custGeom>
          <a:avLst/>
          <a:gdLst/>
          <a:ahLst/>
          <a:cxnLst/>
          <a:rect l="0" t="0" r="0" b="0"/>
          <a:pathLst>
            <a:path>
              <a:moveTo>
                <a:pt x="3716406" y="1785831"/>
              </a:moveTo>
              <a:arcTo wR="1858921" hR="1858921" stAng="21464797" swAng="1423208"/>
            </a:path>
          </a:pathLst>
        </a:custGeom>
        <a:noFill/>
        <a:ln w="12700" cap="rnd" cmpd="sng" algn="ctr">
          <a:solidFill>
            <a:schemeClr val="accent5">
              <a:hueOff val="-653972"/>
              <a:satOff val="3891"/>
              <a:lumOff val="1568"/>
              <a:alphaOff val="0"/>
            </a:schemeClr>
          </a:solidFill>
          <a:prstDash val="solid"/>
        </a:ln>
        <a:effectLst/>
      </dsp:spPr>
      <dsp:style>
        <a:lnRef idx="1">
          <a:scrgbClr r="0" g="0" b="0"/>
        </a:lnRef>
        <a:fillRef idx="0">
          <a:scrgbClr r="0" g="0" b="0"/>
        </a:fillRef>
        <a:effectRef idx="0">
          <a:scrgbClr r="0" g="0" b="0"/>
        </a:effectRef>
        <a:fontRef idx="minor"/>
      </dsp:style>
    </dsp:sp>
    <dsp:sp modelId="{453EF571-65CD-490C-A177-289D1D4845F0}">
      <dsp:nvSpPr>
        <dsp:cNvPr id="0" name=""/>
        <dsp:cNvSpPr/>
      </dsp:nvSpPr>
      <dsp:spPr>
        <a:xfrm>
          <a:off x="6046753" y="2790334"/>
          <a:ext cx="744372" cy="483841"/>
        </a:xfrm>
        <a:prstGeom prst="roundRect">
          <a:avLst/>
        </a:prstGeom>
        <a:solidFill>
          <a:schemeClr val="accent5">
            <a:hueOff val="-980958"/>
            <a:satOff val="5836"/>
            <a:lumOff val="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GB" sz="600" kern="1200"/>
            <a:t>4. The last 3 months bank statements </a:t>
          </a:r>
          <a:endParaRPr lang="en-US" sz="600" kern="1200"/>
        </a:p>
      </dsp:txBody>
      <dsp:txXfrm>
        <a:off x="6070372" y="2813953"/>
        <a:ext cx="697134" cy="436603"/>
      </dsp:txXfrm>
    </dsp:sp>
    <dsp:sp modelId="{A17CD882-656F-4EA4-B0A8-869F3E3581D7}">
      <dsp:nvSpPr>
        <dsp:cNvPr id="0" name=""/>
        <dsp:cNvSpPr/>
      </dsp:nvSpPr>
      <dsp:spPr>
        <a:xfrm>
          <a:off x="2950144" y="243872"/>
          <a:ext cx="3717843" cy="3717843"/>
        </a:xfrm>
        <a:custGeom>
          <a:avLst/>
          <a:gdLst/>
          <a:ahLst/>
          <a:cxnLst/>
          <a:rect l="0" t="0" r="0" b="0"/>
          <a:pathLst>
            <a:path>
              <a:moveTo>
                <a:pt x="3298646" y="3034839"/>
              </a:moveTo>
              <a:arcTo wR="1858921" hR="1858921" stAng="2354446" swAng="1064577"/>
            </a:path>
          </a:pathLst>
        </a:custGeom>
        <a:noFill/>
        <a:ln w="12700" cap="rnd" cmpd="sng" algn="ctr">
          <a:solidFill>
            <a:schemeClr val="accent5">
              <a:hueOff val="-980958"/>
              <a:satOff val="5836"/>
              <a:lumOff val="2353"/>
              <a:alphaOff val="0"/>
            </a:schemeClr>
          </a:solidFill>
          <a:prstDash val="solid"/>
        </a:ln>
        <a:effectLst/>
      </dsp:spPr>
      <dsp:style>
        <a:lnRef idx="1">
          <a:scrgbClr r="0" g="0" b="0"/>
        </a:lnRef>
        <a:fillRef idx="0">
          <a:scrgbClr r="0" g="0" b="0"/>
        </a:fillRef>
        <a:effectRef idx="0">
          <a:scrgbClr r="0" g="0" b="0"/>
        </a:effectRef>
        <a:fontRef idx="minor"/>
      </dsp:style>
    </dsp:sp>
    <dsp:sp modelId="{555D5627-C435-41CF-9225-DC2DBE06C619}">
      <dsp:nvSpPr>
        <dsp:cNvPr id="0" name=""/>
        <dsp:cNvSpPr/>
      </dsp:nvSpPr>
      <dsp:spPr>
        <a:xfrm>
          <a:off x="5072669" y="3607688"/>
          <a:ext cx="744372" cy="483841"/>
        </a:xfrm>
        <a:prstGeom prst="roundRect">
          <a:avLst/>
        </a:prstGeom>
        <a:solidFill>
          <a:schemeClr val="accent5">
            <a:hueOff val="-1307943"/>
            <a:satOff val="7781"/>
            <a:lumOff val="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GB" sz="600" kern="1200"/>
            <a:t>5. Recent Audited or unaudited accounts </a:t>
          </a:r>
          <a:endParaRPr lang="en-US" sz="600" kern="1200"/>
        </a:p>
      </dsp:txBody>
      <dsp:txXfrm>
        <a:off x="5096288" y="3631307"/>
        <a:ext cx="697134" cy="436603"/>
      </dsp:txXfrm>
    </dsp:sp>
    <dsp:sp modelId="{B375D67A-AD2D-4411-A9DD-5CCD582561BF}">
      <dsp:nvSpPr>
        <dsp:cNvPr id="0" name=""/>
        <dsp:cNvSpPr/>
      </dsp:nvSpPr>
      <dsp:spPr>
        <a:xfrm>
          <a:off x="2950144" y="243872"/>
          <a:ext cx="3717843" cy="3717843"/>
        </a:xfrm>
        <a:custGeom>
          <a:avLst/>
          <a:gdLst/>
          <a:ahLst/>
          <a:cxnLst/>
          <a:rect l="0" t="0" r="0" b="0"/>
          <a:pathLst>
            <a:path>
              <a:moveTo>
                <a:pt x="2117304" y="3699798"/>
              </a:moveTo>
              <a:arcTo wR="1858921" hR="1858921" stAng="4920615" swAng="958771"/>
            </a:path>
          </a:pathLst>
        </a:custGeom>
        <a:noFill/>
        <a:ln w="12700" cap="rnd" cmpd="sng" algn="ctr">
          <a:solidFill>
            <a:schemeClr val="accent5">
              <a:hueOff val="-1307943"/>
              <a:satOff val="7781"/>
              <a:lumOff val="3137"/>
              <a:alphaOff val="0"/>
            </a:schemeClr>
          </a:solidFill>
          <a:prstDash val="solid"/>
        </a:ln>
        <a:effectLst/>
      </dsp:spPr>
      <dsp:style>
        <a:lnRef idx="1">
          <a:scrgbClr r="0" g="0" b="0"/>
        </a:lnRef>
        <a:fillRef idx="0">
          <a:scrgbClr r="0" g="0" b="0"/>
        </a:fillRef>
        <a:effectRef idx="0">
          <a:scrgbClr r="0" g="0" b="0"/>
        </a:effectRef>
        <a:fontRef idx="minor"/>
      </dsp:style>
    </dsp:sp>
    <dsp:sp modelId="{ACDC3279-C0F3-4F20-9C28-C4CA1517BE79}">
      <dsp:nvSpPr>
        <dsp:cNvPr id="0" name=""/>
        <dsp:cNvSpPr/>
      </dsp:nvSpPr>
      <dsp:spPr>
        <a:xfrm>
          <a:off x="3801091" y="3607688"/>
          <a:ext cx="744372" cy="483841"/>
        </a:xfrm>
        <a:prstGeom prst="roundRect">
          <a:avLst/>
        </a:prstGeom>
        <a:solidFill>
          <a:schemeClr val="accent5">
            <a:hueOff val="-1634929"/>
            <a:satOff val="9727"/>
            <a:lumOff val="39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GB" sz="600" kern="1200"/>
            <a:t>6. Employer’s liability insurance certificate</a:t>
          </a:r>
          <a:endParaRPr lang="en-US" sz="600" kern="1200"/>
        </a:p>
      </dsp:txBody>
      <dsp:txXfrm>
        <a:off x="3824710" y="3631307"/>
        <a:ext cx="697134" cy="436603"/>
      </dsp:txXfrm>
    </dsp:sp>
    <dsp:sp modelId="{B9CA8CF3-01BA-44F3-B078-2EAD20D76437}">
      <dsp:nvSpPr>
        <dsp:cNvPr id="0" name=""/>
        <dsp:cNvSpPr/>
      </dsp:nvSpPr>
      <dsp:spPr>
        <a:xfrm>
          <a:off x="2950144" y="243872"/>
          <a:ext cx="3717843" cy="3717843"/>
        </a:xfrm>
        <a:custGeom>
          <a:avLst/>
          <a:gdLst/>
          <a:ahLst/>
          <a:cxnLst/>
          <a:rect l="0" t="0" r="0" b="0"/>
          <a:pathLst>
            <a:path>
              <a:moveTo>
                <a:pt x="846037" y="3417657"/>
              </a:moveTo>
              <a:arcTo wR="1858921" hR="1858921" stAng="7380977" swAng="1064577"/>
            </a:path>
          </a:pathLst>
        </a:custGeom>
        <a:noFill/>
        <a:ln w="12700" cap="rnd" cmpd="sng" algn="ctr">
          <a:solidFill>
            <a:schemeClr val="accent5">
              <a:hueOff val="-1634929"/>
              <a:satOff val="9727"/>
              <a:lumOff val="3921"/>
              <a:alphaOff val="0"/>
            </a:schemeClr>
          </a:solidFill>
          <a:prstDash val="solid"/>
        </a:ln>
        <a:effectLst/>
      </dsp:spPr>
      <dsp:style>
        <a:lnRef idx="1">
          <a:scrgbClr r="0" g="0" b="0"/>
        </a:lnRef>
        <a:fillRef idx="0">
          <a:scrgbClr r="0" g="0" b="0"/>
        </a:fillRef>
        <a:effectRef idx="0">
          <a:scrgbClr r="0" g="0" b="0"/>
        </a:effectRef>
        <a:fontRef idx="minor"/>
      </dsp:style>
    </dsp:sp>
    <dsp:sp modelId="{E99ED830-85D2-4B17-ACBF-5441F4A65CC7}">
      <dsp:nvSpPr>
        <dsp:cNvPr id="0" name=""/>
        <dsp:cNvSpPr/>
      </dsp:nvSpPr>
      <dsp:spPr>
        <a:xfrm>
          <a:off x="2827006" y="2790334"/>
          <a:ext cx="744372" cy="483841"/>
        </a:xfrm>
        <a:prstGeom prst="roundRect">
          <a:avLst/>
        </a:prstGeom>
        <a:solidFill>
          <a:schemeClr val="accent5">
            <a:hueOff val="-1961915"/>
            <a:satOff val="11672"/>
            <a:lumOff val="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GB" sz="600" kern="1200"/>
            <a:t>7. Passport copy of the nominated Authorising Officer </a:t>
          </a:r>
          <a:endParaRPr lang="en-US" sz="600" kern="1200"/>
        </a:p>
      </dsp:txBody>
      <dsp:txXfrm>
        <a:off x="2850625" y="2813953"/>
        <a:ext cx="697134" cy="436603"/>
      </dsp:txXfrm>
    </dsp:sp>
    <dsp:sp modelId="{1AD01191-E4E6-42D0-9354-56D9F1B7F866}">
      <dsp:nvSpPr>
        <dsp:cNvPr id="0" name=""/>
        <dsp:cNvSpPr/>
      </dsp:nvSpPr>
      <dsp:spPr>
        <a:xfrm>
          <a:off x="2950144" y="243872"/>
          <a:ext cx="3717843" cy="3717843"/>
        </a:xfrm>
        <a:custGeom>
          <a:avLst/>
          <a:gdLst/>
          <a:ahLst/>
          <a:cxnLst/>
          <a:rect l="0" t="0" r="0" b="0"/>
          <a:pathLst>
            <a:path>
              <a:moveTo>
                <a:pt x="128953" y="2539214"/>
              </a:moveTo>
              <a:arcTo wR="1858921" hR="1858921" stAng="9511995" swAng="1423208"/>
            </a:path>
          </a:pathLst>
        </a:custGeom>
        <a:noFill/>
        <a:ln w="12700" cap="rnd" cmpd="sng" algn="ctr">
          <a:solidFill>
            <a:schemeClr val="accent5">
              <a:hueOff val="-1961915"/>
              <a:satOff val="11672"/>
              <a:lumOff val="4705"/>
              <a:alphaOff val="0"/>
            </a:schemeClr>
          </a:solidFill>
          <a:prstDash val="solid"/>
        </a:ln>
        <a:effectLst/>
      </dsp:spPr>
      <dsp:style>
        <a:lnRef idx="1">
          <a:scrgbClr r="0" g="0" b="0"/>
        </a:lnRef>
        <a:fillRef idx="0">
          <a:scrgbClr r="0" g="0" b="0"/>
        </a:fillRef>
        <a:effectRef idx="0">
          <a:scrgbClr r="0" g="0" b="0"/>
        </a:effectRef>
        <a:fontRef idx="minor"/>
      </dsp:style>
    </dsp:sp>
    <dsp:sp modelId="{AD023FFD-3807-43C3-95AB-31CFDF3C3050}">
      <dsp:nvSpPr>
        <dsp:cNvPr id="0" name=""/>
        <dsp:cNvSpPr/>
      </dsp:nvSpPr>
      <dsp:spPr>
        <a:xfrm>
          <a:off x="2606199" y="1538075"/>
          <a:ext cx="744372" cy="483841"/>
        </a:xfrm>
        <a:prstGeom prst="roundRect">
          <a:avLst/>
        </a:prstGeom>
        <a:solidFill>
          <a:schemeClr val="accent5">
            <a:hueOff val="-2288901"/>
            <a:satOff val="13618"/>
            <a:lumOff val="549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GB" sz="600" kern="1200"/>
            <a:t>8. Account Office and PAYE reference numbers</a:t>
          </a:r>
          <a:endParaRPr lang="en-US" sz="600" kern="1200"/>
        </a:p>
      </dsp:txBody>
      <dsp:txXfrm>
        <a:off x="2629818" y="1561694"/>
        <a:ext cx="697134" cy="436603"/>
      </dsp:txXfrm>
    </dsp:sp>
    <dsp:sp modelId="{5AE1B28D-5637-47F5-BBE0-1A0ACF9C5CE5}">
      <dsp:nvSpPr>
        <dsp:cNvPr id="0" name=""/>
        <dsp:cNvSpPr/>
      </dsp:nvSpPr>
      <dsp:spPr>
        <a:xfrm>
          <a:off x="2950144" y="243872"/>
          <a:ext cx="3717843" cy="3717843"/>
        </a:xfrm>
        <a:custGeom>
          <a:avLst/>
          <a:gdLst/>
          <a:ahLst/>
          <a:cxnLst/>
          <a:rect l="0" t="0" r="0" b="0"/>
          <a:pathLst>
            <a:path>
              <a:moveTo>
                <a:pt x="90002" y="1287507"/>
              </a:moveTo>
              <a:arcTo wR="1858921" hR="1858921" stAng="11874120" swAng="1282101"/>
            </a:path>
          </a:pathLst>
        </a:custGeom>
        <a:noFill/>
        <a:ln w="12700" cap="rnd" cmpd="sng" algn="ctr">
          <a:solidFill>
            <a:schemeClr val="accent5">
              <a:hueOff val="-2288901"/>
              <a:satOff val="13618"/>
              <a:lumOff val="5490"/>
              <a:alphaOff val="0"/>
            </a:schemeClr>
          </a:solidFill>
          <a:prstDash val="solid"/>
        </a:ln>
        <a:effectLst/>
      </dsp:spPr>
      <dsp:style>
        <a:lnRef idx="1">
          <a:scrgbClr r="0" g="0" b="0"/>
        </a:lnRef>
        <a:fillRef idx="0">
          <a:scrgbClr r="0" g="0" b="0"/>
        </a:fillRef>
        <a:effectRef idx="0">
          <a:scrgbClr r="0" g="0" b="0"/>
        </a:effectRef>
        <a:fontRef idx="minor"/>
      </dsp:style>
    </dsp:sp>
    <dsp:sp modelId="{ADD29379-2C7A-46EA-9D76-0E545C4C9DB8}">
      <dsp:nvSpPr>
        <dsp:cNvPr id="0" name=""/>
        <dsp:cNvSpPr/>
      </dsp:nvSpPr>
      <dsp:spPr>
        <a:xfrm>
          <a:off x="3241988" y="436856"/>
          <a:ext cx="744372" cy="483841"/>
        </a:xfrm>
        <a:prstGeom prst="roundRect">
          <a:avLst/>
        </a:prstGeom>
        <a:solidFill>
          <a:schemeClr val="accent5">
            <a:hueOff val="-2615887"/>
            <a:satOff val="1556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GB" sz="600" kern="1200"/>
            <a:t>9. Number of employees </a:t>
          </a:r>
          <a:endParaRPr lang="en-US" sz="600" kern="1200"/>
        </a:p>
      </dsp:txBody>
      <dsp:txXfrm>
        <a:off x="3265607" y="460475"/>
        <a:ext cx="697134" cy="436603"/>
      </dsp:txXfrm>
    </dsp:sp>
    <dsp:sp modelId="{168CA93F-39C8-4365-9FB8-A2610D0BDE38}">
      <dsp:nvSpPr>
        <dsp:cNvPr id="0" name=""/>
        <dsp:cNvSpPr/>
      </dsp:nvSpPr>
      <dsp:spPr>
        <a:xfrm>
          <a:off x="2950144" y="243872"/>
          <a:ext cx="3717843" cy="3717843"/>
        </a:xfrm>
        <a:custGeom>
          <a:avLst/>
          <a:gdLst/>
          <a:ahLst/>
          <a:cxnLst/>
          <a:rect l="0" t="0" r="0" b="0"/>
          <a:pathLst>
            <a:path>
              <a:moveTo>
                <a:pt x="1038444" y="190866"/>
              </a:moveTo>
              <a:arcTo wR="1858921" hR="1858921" stAng="14628511" swAng="869664"/>
            </a:path>
          </a:pathLst>
        </a:custGeom>
        <a:noFill/>
        <a:ln w="12700" cap="rnd" cmpd="sng" algn="ctr">
          <a:solidFill>
            <a:schemeClr val="accent5">
              <a:hueOff val="-2615887"/>
              <a:satOff val="15563"/>
              <a:lumOff val="6274"/>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CFF9D-510A-45A1-B54C-2C44A812CF23}">
      <dsp:nvSpPr>
        <dsp:cNvPr id="0" name=""/>
        <dsp:cNvSpPr/>
      </dsp:nvSpPr>
      <dsp:spPr>
        <a:xfrm>
          <a:off x="0" y="510"/>
          <a:ext cx="8199120" cy="1195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4F01D-F808-4C8E-AE38-76CCA79C7A28}">
      <dsp:nvSpPr>
        <dsp:cNvPr id="0" name=""/>
        <dsp:cNvSpPr/>
      </dsp:nvSpPr>
      <dsp:spPr>
        <a:xfrm>
          <a:off x="361694" y="269540"/>
          <a:ext cx="657626" cy="65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3A395-6381-49FC-AE32-30039F1AD00F}">
      <dsp:nvSpPr>
        <dsp:cNvPr id="0" name=""/>
        <dsp:cNvSpPr/>
      </dsp:nvSpPr>
      <dsp:spPr>
        <a:xfrm>
          <a:off x="1381016" y="510"/>
          <a:ext cx="6818103" cy="1195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43" tIns="126543" rIns="126543" bIns="126543" numCol="1" spcCol="1270" anchor="ctr" anchorCtr="0">
          <a:noAutofit/>
        </a:bodyPr>
        <a:lstStyle/>
        <a:p>
          <a:pPr marL="0" lvl="0" indent="0" algn="l" defTabSz="666750">
            <a:lnSpc>
              <a:spcPct val="100000"/>
            </a:lnSpc>
            <a:spcBef>
              <a:spcPct val="0"/>
            </a:spcBef>
            <a:spcAft>
              <a:spcPct val="35000"/>
            </a:spcAft>
            <a:buNone/>
          </a:pPr>
          <a:r>
            <a:rPr lang="en-GB" sz="1500" kern="1200"/>
            <a:t>The firm commissioned an immigration online case management system which ensured care providers were fully compliant under the points based system. </a:t>
          </a:r>
          <a:endParaRPr lang="en-US" sz="1500" kern="1200"/>
        </a:p>
      </dsp:txBody>
      <dsp:txXfrm>
        <a:off x="1381016" y="510"/>
        <a:ext cx="6818103" cy="1195685"/>
      </dsp:txXfrm>
    </dsp:sp>
    <dsp:sp modelId="{6AE81643-518D-4300-9672-0E49FD4E3C2D}">
      <dsp:nvSpPr>
        <dsp:cNvPr id="0" name=""/>
        <dsp:cNvSpPr/>
      </dsp:nvSpPr>
      <dsp:spPr>
        <a:xfrm>
          <a:off x="0" y="1495117"/>
          <a:ext cx="8199120" cy="1195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7AEA76-2D90-4595-AF83-0EA587536FDF}">
      <dsp:nvSpPr>
        <dsp:cNvPr id="0" name=""/>
        <dsp:cNvSpPr/>
      </dsp:nvSpPr>
      <dsp:spPr>
        <a:xfrm>
          <a:off x="361694" y="1764146"/>
          <a:ext cx="657626" cy="65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9C82C8-4521-4716-A781-AB11382A2E3B}">
      <dsp:nvSpPr>
        <dsp:cNvPr id="0" name=""/>
        <dsp:cNvSpPr/>
      </dsp:nvSpPr>
      <dsp:spPr>
        <a:xfrm>
          <a:off x="1381016" y="1495117"/>
          <a:ext cx="6818103" cy="1195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43" tIns="126543" rIns="126543" bIns="126543" numCol="1" spcCol="1270" anchor="ctr" anchorCtr="0">
          <a:noAutofit/>
        </a:bodyPr>
        <a:lstStyle/>
        <a:p>
          <a:pPr marL="0" lvl="0" indent="0" algn="l" defTabSz="666750">
            <a:lnSpc>
              <a:spcPct val="100000"/>
            </a:lnSpc>
            <a:spcBef>
              <a:spcPct val="0"/>
            </a:spcBef>
            <a:spcAft>
              <a:spcPct val="35000"/>
            </a:spcAft>
            <a:buNone/>
          </a:pPr>
          <a:r>
            <a:rPr lang="en-GB" sz="1500" kern="1200"/>
            <a:t>This system has been vetted and demonstrated to the UKVI who have confirmed that it complies with all the sponsorship duties.</a:t>
          </a:r>
          <a:endParaRPr lang="en-US" sz="1500" kern="1200"/>
        </a:p>
      </dsp:txBody>
      <dsp:txXfrm>
        <a:off x="1381016" y="1495117"/>
        <a:ext cx="6818103" cy="1195685"/>
      </dsp:txXfrm>
    </dsp:sp>
    <dsp:sp modelId="{431DA403-922B-4ABB-A0E6-776516DA9E39}">
      <dsp:nvSpPr>
        <dsp:cNvPr id="0" name=""/>
        <dsp:cNvSpPr/>
      </dsp:nvSpPr>
      <dsp:spPr>
        <a:xfrm>
          <a:off x="0" y="2989723"/>
          <a:ext cx="8199120" cy="1195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DE44C-E925-4CC4-8330-F4E4A8773F6A}">
      <dsp:nvSpPr>
        <dsp:cNvPr id="0" name=""/>
        <dsp:cNvSpPr/>
      </dsp:nvSpPr>
      <dsp:spPr>
        <a:xfrm>
          <a:off x="361694" y="3258753"/>
          <a:ext cx="657626" cy="65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EDD9ED-9381-4EF9-AC39-1B58D25B0B8E}">
      <dsp:nvSpPr>
        <dsp:cNvPr id="0" name=""/>
        <dsp:cNvSpPr/>
      </dsp:nvSpPr>
      <dsp:spPr>
        <a:xfrm>
          <a:off x="1381016" y="2989723"/>
          <a:ext cx="6818103" cy="1195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43" tIns="126543" rIns="126543" bIns="126543" numCol="1" spcCol="1270" anchor="ctr" anchorCtr="0">
          <a:noAutofit/>
        </a:bodyPr>
        <a:lstStyle/>
        <a:p>
          <a:pPr marL="0" lvl="0" indent="0" algn="l" defTabSz="666750">
            <a:lnSpc>
              <a:spcPct val="100000"/>
            </a:lnSpc>
            <a:spcBef>
              <a:spcPct val="0"/>
            </a:spcBef>
            <a:spcAft>
              <a:spcPct val="35000"/>
            </a:spcAft>
            <a:buNone/>
          </a:pPr>
          <a:r>
            <a:rPr lang="en-GB" sz="1500" kern="1200"/>
            <a:t>It takes the burden of sponsorship compliance off the shoulders of care providers and my firm deal with every aspect of immigration compliance. We believe that members will benefit from the system as it adheres to all five areas of sponsor duties as set out in the sponsor</a:t>
          </a:r>
          <a:endParaRPr lang="en-US" sz="1500" kern="1200"/>
        </a:p>
      </dsp:txBody>
      <dsp:txXfrm>
        <a:off x="1381016" y="2989723"/>
        <a:ext cx="6818103" cy="11956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C67E7-58B9-4A01-8941-E84A9FDC1F8F}">
      <dsp:nvSpPr>
        <dsp:cNvPr id="0" name=""/>
        <dsp:cNvSpPr/>
      </dsp:nvSpPr>
      <dsp:spPr>
        <a:xfrm>
          <a:off x="269097" y="830953"/>
          <a:ext cx="825644" cy="82564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405BD-465C-4B6C-AE7F-24A13CEF8BED}">
      <dsp:nvSpPr>
        <dsp:cNvPr id="0" name=""/>
        <dsp:cNvSpPr/>
      </dsp:nvSpPr>
      <dsp:spPr>
        <a:xfrm>
          <a:off x="445054" y="1006910"/>
          <a:ext cx="473730" cy="4737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FDC358-DF37-4E2D-9131-475FCC40BBBA}">
      <dsp:nvSpPr>
        <dsp:cNvPr id="0" name=""/>
        <dsp:cNvSpPr/>
      </dsp:nvSpPr>
      <dsp:spPr>
        <a:xfrm>
          <a:off x="5162" y="1913765"/>
          <a:ext cx="1353515" cy="54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Assist Employers in applying for a Sponsor Licence</a:t>
          </a:r>
          <a:endParaRPr lang="en-US" sz="1100" kern="1200"/>
        </a:p>
      </dsp:txBody>
      <dsp:txXfrm>
        <a:off x="5162" y="1913765"/>
        <a:ext cx="1353515" cy="541406"/>
      </dsp:txXfrm>
    </dsp:sp>
    <dsp:sp modelId="{602B8600-4BBB-4664-BDF5-E9F2B4988E05}">
      <dsp:nvSpPr>
        <dsp:cNvPr id="0" name=""/>
        <dsp:cNvSpPr/>
      </dsp:nvSpPr>
      <dsp:spPr>
        <a:xfrm>
          <a:off x="1859478" y="830953"/>
          <a:ext cx="825644" cy="82564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74DACA-1E9D-416E-9DE4-EBBDF7B7D33E}">
      <dsp:nvSpPr>
        <dsp:cNvPr id="0" name=""/>
        <dsp:cNvSpPr/>
      </dsp:nvSpPr>
      <dsp:spPr>
        <a:xfrm>
          <a:off x="2035435" y="1006910"/>
          <a:ext cx="473730" cy="4737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EA1862-0389-4E06-AAD7-24BF6AABAD9F}">
      <dsp:nvSpPr>
        <dsp:cNvPr id="0" name=""/>
        <dsp:cNvSpPr/>
      </dsp:nvSpPr>
      <dsp:spPr>
        <a:xfrm>
          <a:off x="1595542" y="1913765"/>
          <a:ext cx="1353515" cy="54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Legal representation on Compliance Audits</a:t>
          </a:r>
          <a:endParaRPr lang="en-US" sz="1100" kern="1200"/>
        </a:p>
      </dsp:txBody>
      <dsp:txXfrm>
        <a:off x="1595542" y="1913765"/>
        <a:ext cx="1353515" cy="541406"/>
      </dsp:txXfrm>
    </dsp:sp>
    <dsp:sp modelId="{51F5C91E-D212-4359-90BB-9FCB139663C0}">
      <dsp:nvSpPr>
        <dsp:cNvPr id="0" name=""/>
        <dsp:cNvSpPr/>
      </dsp:nvSpPr>
      <dsp:spPr>
        <a:xfrm>
          <a:off x="3449859" y="830953"/>
          <a:ext cx="825644" cy="825644"/>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F9A50C-CFE7-4C62-8FBB-CC0BE2C65C5D}">
      <dsp:nvSpPr>
        <dsp:cNvPr id="0" name=""/>
        <dsp:cNvSpPr/>
      </dsp:nvSpPr>
      <dsp:spPr>
        <a:xfrm>
          <a:off x="3625816" y="1006910"/>
          <a:ext cx="473730" cy="4737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88B884-5913-437D-92CA-F4D1CDC41784}">
      <dsp:nvSpPr>
        <dsp:cNvPr id="0" name=""/>
        <dsp:cNvSpPr/>
      </dsp:nvSpPr>
      <dsp:spPr>
        <a:xfrm>
          <a:off x="3185923" y="1913765"/>
          <a:ext cx="1353515" cy="54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Pre-audit Compliance Checks </a:t>
          </a:r>
          <a:endParaRPr lang="en-US" sz="1100" kern="1200"/>
        </a:p>
      </dsp:txBody>
      <dsp:txXfrm>
        <a:off x="3185923" y="1913765"/>
        <a:ext cx="1353515" cy="541406"/>
      </dsp:txXfrm>
    </dsp:sp>
    <dsp:sp modelId="{AB94A2FF-E943-4C55-BFB2-42BC4E10DB89}">
      <dsp:nvSpPr>
        <dsp:cNvPr id="0" name=""/>
        <dsp:cNvSpPr/>
      </dsp:nvSpPr>
      <dsp:spPr>
        <a:xfrm>
          <a:off x="5040240" y="830953"/>
          <a:ext cx="825644" cy="825644"/>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782106-F029-4B31-9FF3-CD9B738CC7B1}">
      <dsp:nvSpPr>
        <dsp:cNvPr id="0" name=""/>
        <dsp:cNvSpPr/>
      </dsp:nvSpPr>
      <dsp:spPr>
        <a:xfrm>
          <a:off x="5216197" y="1006910"/>
          <a:ext cx="473730" cy="4737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CC08BB-6620-4891-996A-BCA99A09EAEE}">
      <dsp:nvSpPr>
        <dsp:cNvPr id="0" name=""/>
        <dsp:cNvSpPr/>
      </dsp:nvSpPr>
      <dsp:spPr>
        <a:xfrm>
          <a:off x="4776304" y="1913765"/>
          <a:ext cx="1353515" cy="54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On-Line Case Management Solution</a:t>
          </a:r>
          <a:endParaRPr lang="en-US" sz="1100" kern="1200"/>
        </a:p>
      </dsp:txBody>
      <dsp:txXfrm>
        <a:off x="4776304" y="1913765"/>
        <a:ext cx="1353515" cy="541406"/>
      </dsp:txXfrm>
    </dsp:sp>
    <dsp:sp modelId="{8C263E8E-A9A4-4E3B-83F5-5A63E1E4F02F}">
      <dsp:nvSpPr>
        <dsp:cNvPr id="0" name=""/>
        <dsp:cNvSpPr/>
      </dsp:nvSpPr>
      <dsp:spPr>
        <a:xfrm>
          <a:off x="6630621" y="830953"/>
          <a:ext cx="825644" cy="825644"/>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645EBB-3417-43D7-A897-8862734F8CEA}">
      <dsp:nvSpPr>
        <dsp:cNvPr id="0" name=""/>
        <dsp:cNvSpPr/>
      </dsp:nvSpPr>
      <dsp:spPr>
        <a:xfrm>
          <a:off x="6806578" y="1006910"/>
          <a:ext cx="473730" cy="4737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86D64E-3A7F-454E-ACED-48C225C7AB28}">
      <dsp:nvSpPr>
        <dsp:cNvPr id="0" name=""/>
        <dsp:cNvSpPr/>
      </dsp:nvSpPr>
      <dsp:spPr>
        <a:xfrm>
          <a:off x="6366685" y="1913765"/>
          <a:ext cx="1353515" cy="54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Training Courses across the UK for Immigration Compliance</a:t>
          </a:r>
          <a:endParaRPr lang="en-US" sz="1100" kern="1200"/>
        </a:p>
      </dsp:txBody>
      <dsp:txXfrm>
        <a:off x="6366685" y="1913765"/>
        <a:ext cx="1353515" cy="541406"/>
      </dsp:txXfrm>
    </dsp:sp>
    <dsp:sp modelId="{D894D38C-ECC6-445D-8C39-62E0DAF865B0}">
      <dsp:nvSpPr>
        <dsp:cNvPr id="0" name=""/>
        <dsp:cNvSpPr/>
      </dsp:nvSpPr>
      <dsp:spPr>
        <a:xfrm>
          <a:off x="8221001" y="830953"/>
          <a:ext cx="825644" cy="82564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917B8D-215A-45FE-BF8D-4CD4D600EC8F}">
      <dsp:nvSpPr>
        <dsp:cNvPr id="0" name=""/>
        <dsp:cNvSpPr/>
      </dsp:nvSpPr>
      <dsp:spPr>
        <a:xfrm>
          <a:off x="8396958" y="1006910"/>
          <a:ext cx="473730" cy="47373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AB8BCCD-2A8C-41A6-ABD6-5A16123F92A2}">
      <dsp:nvSpPr>
        <dsp:cNvPr id="0" name=""/>
        <dsp:cNvSpPr/>
      </dsp:nvSpPr>
      <dsp:spPr>
        <a:xfrm>
          <a:off x="7957066" y="1913765"/>
          <a:ext cx="1353515" cy="54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Prepare all SKILLED WORKER /extension applications for the sector</a:t>
          </a:r>
          <a:endParaRPr lang="en-US" sz="1100" kern="1200"/>
        </a:p>
      </dsp:txBody>
      <dsp:txXfrm>
        <a:off x="7957066" y="1913765"/>
        <a:ext cx="1353515" cy="541406"/>
      </dsp:txXfrm>
    </dsp:sp>
    <dsp:sp modelId="{9F6AEFEC-C7FF-409E-845F-340D4E031951}">
      <dsp:nvSpPr>
        <dsp:cNvPr id="0" name=""/>
        <dsp:cNvSpPr/>
      </dsp:nvSpPr>
      <dsp:spPr>
        <a:xfrm>
          <a:off x="9811382" y="830953"/>
          <a:ext cx="825644" cy="82564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722400-22CC-4A3F-A234-18188B295EA2}">
      <dsp:nvSpPr>
        <dsp:cNvPr id="0" name=""/>
        <dsp:cNvSpPr/>
      </dsp:nvSpPr>
      <dsp:spPr>
        <a:xfrm>
          <a:off x="9987339" y="1006910"/>
          <a:ext cx="473730" cy="47373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EF88DA-6CFB-451C-8069-C88C3DFC1DCA}">
      <dsp:nvSpPr>
        <dsp:cNvPr id="0" name=""/>
        <dsp:cNvSpPr/>
      </dsp:nvSpPr>
      <dsp:spPr>
        <a:xfrm>
          <a:off x="9547447" y="1913765"/>
          <a:ext cx="1353515" cy="54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Recruitment of Staff </a:t>
          </a:r>
          <a:endParaRPr lang="en-US" sz="1100" kern="1200"/>
        </a:p>
      </dsp:txBody>
      <dsp:txXfrm>
        <a:off x="9547447" y="1913765"/>
        <a:ext cx="1353515" cy="54140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426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624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70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5029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57863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8826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1381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313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548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858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332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2515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121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011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0122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7/9/2023</a:t>
            </a:fld>
            <a:endParaRPr lang="en-US" dirty="0"/>
          </a:p>
        </p:txBody>
      </p:sp>
    </p:spTree>
    <p:extLst>
      <p:ext uri="{BB962C8B-B14F-4D97-AF65-F5344CB8AC3E}">
        <p14:creationId xmlns:p14="http://schemas.microsoft.com/office/powerpoint/2010/main" val="553389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030175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hyperlink" Target="http://www.astonbrooke.co.uk/" TargetMode="External"/><Relationship Id="rId2" Type="http://schemas.openxmlformats.org/officeDocument/2006/relationships/hyperlink" Target="mailto:km@astonbrooke.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3"/>
            <a:ext cx="7766936" cy="2048933"/>
          </a:xfrm>
        </p:spPr>
        <p:txBody>
          <a:bodyPr/>
          <a:lstStyle/>
          <a:p>
            <a:br>
              <a:rPr lang="en-GB"/>
            </a:br>
            <a:br>
              <a:rPr lang="en-GB"/>
            </a:br>
            <a:br>
              <a:rPr lang="en-GB"/>
            </a:br>
            <a:r>
              <a:rPr lang="en-GB"/>
              <a:t>ASTON BROOKE SOLICITORS </a:t>
            </a:r>
            <a:endParaRPr lang="en-GB" dirty="0"/>
          </a:p>
        </p:txBody>
      </p:sp>
      <p:sp>
        <p:nvSpPr>
          <p:cNvPr id="3" name="Subtitle 2"/>
          <p:cNvSpPr>
            <a:spLocks noGrp="1"/>
          </p:cNvSpPr>
          <p:nvPr>
            <p:ph type="subTitle" idx="1"/>
          </p:nvPr>
        </p:nvSpPr>
        <p:spPr>
          <a:xfrm>
            <a:off x="609600" y="3972560"/>
            <a:ext cx="8664403" cy="1330960"/>
          </a:xfrm>
        </p:spPr>
        <p:txBody>
          <a:bodyPr/>
          <a:lstStyle/>
          <a:p>
            <a:endParaRPr lang="en-GB" b="1"/>
          </a:p>
          <a:p>
            <a:endParaRPr lang="en-GB" b="1"/>
          </a:p>
          <a:p>
            <a:r>
              <a:rPr lang="en-GB" b="1"/>
              <a:t>Skilled Worker Sponsor licence &amp; Immigration Compliance </a:t>
            </a:r>
          </a:p>
          <a:p>
            <a:endParaRPr lang="en-GB" dirty="0"/>
          </a:p>
        </p:txBody>
      </p:sp>
      <p:pic>
        <p:nvPicPr>
          <p:cNvPr id="5" name="Picture 4" descr="A logo with blue and green text&#10;&#10;Description automatically generated">
            <a:extLst>
              <a:ext uri="{FF2B5EF4-FFF2-40B4-BE49-F238E27FC236}">
                <a16:creationId xmlns:a16="http://schemas.microsoft.com/office/drawing/2014/main" id="{E063CE3A-AAF9-6E3F-21DE-75B287487FB8}"/>
              </a:ext>
            </a:extLst>
          </p:cNvPr>
          <p:cNvPicPr>
            <a:picLocks noChangeAspect="1"/>
          </p:cNvPicPr>
          <p:nvPr/>
        </p:nvPicPr>
        <p:blipFill>
          <a:blip r:embed="rId2"/>
          <a:stretch>
            <a:fillRect/>
          </a:stretch>
        </p:blipFill>
        <p:spPr>
          <a:xfrm>
            <a:off x="6367375" y="224563"/>
            <a:ext cx="2906628" cy="2179971"/>
          </a:xfrm>
          <a:prstGeom prst="rect">
            <a:avLst/>
          </a:prstGeom>
        </p:spPr>
      </p:pic>
      <p:pic>
        <p:nvPicPr>
          <p:cNvPr id="7" name="Picture 6" descr="A black and grey logo&#10;&#10;Description automatically generated">
            <a:extLst>
              <a:ext uri="{FF2B5EF4-FFF2-40B4-BE49-F238E27FC236}">
                <a16:creationId xmlns:a16="http://schemas.microsoft.com/office/drawing/2014/main" id="{97CD0385-EB7D-1494-44EC-3AE8AA621676}"/>
              </a:ext>
            </a:extLst>
          </p:cNvPr>
          <p:cNvPicPr>
            <a:picLocks noChangeAspect="1"/>
          </p:cNvPicPr>
          <p:nvPr/>
        </p:nvPicPr>
        <p:blipFill>
          <a:blip r:embed="rId3"/>
          <a:stretch>
            <a:fillRect/>
          </a:stretch>
        </p:blipFill>
        <p:spPr>
          <a:xfrm>
            <a:off x="1507068" y="219807"/>
            <a:ext cx="3796452" cy="2020692"/>
          </a:xfrm>
          <a:prstGeom prst="rect">
            <a:avLst/>
          </a:prstGeom>
        </p:spPr>
      </p:pic>
    </p:spTree>
    <p:extLst>
      <p:ext uri="{BB962C8B-B14F-4D97-AF65-F5344CB8AC3E}">
        <p14:creationId xmlns:p14="http://schemas.microsoft.com/office/powerpoint/2010/main" val="270394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77334" y="609599"/>
            <a:ext cx="3843375" cy="5545667"/>
          </a:xfrm>
        </p:spPr>
        <p:txBody>
          <a:bodyPr anchor="ctr">
            <a:normAutofit/>
          </a:bodyPr>
          <a:lstStyle/>
          <a:p>
            <a:r>
              <a:rPr lang="en-GB">
                <a:solidFill>
                  <a:schemeClr val="tx1">
                    <a:lumMod val="85000"/>
                    <a:lumOff val="15000"/>
                  </a:schemeClr>
                </a:solidFill>
              </a:rPr>
              <a:t>COST BENEFITS TO PROVIDERS </a:t>
            </a:r>
          </a:p>
        </p:txBody>
      </p:sp>
      <p:sp>
        <p:nvSpPr>
          <p:cNvPr id="3" name="Content Placeholder 2"/>
          <p:cNvSpPr>
            <a:spLocks noGrp="1"/>
          </p:cNvSpPr>
          <p:nvPr>
            <p:ph idx="1"/>
          </p:nvPr>
        </p:nvSpPr>
        <p:spPr>
          <a:xfrm>
            <a:off x="6116084" y="609600"/>
            <a:ext cx="5511296" cy="5545667"/>
          </a:xfrm>
        </p:spPr>
        <p:txBody>
          <a:bodyPr anchor="ctr">
            <a:normAutofit/>
          </a:bodyPr>
          <a:lstStyle/>
          <a:p>
            <a:pPr marL="0" indent="0" algn="just">
              <a:buNone/>
            </a:pPr>
            <a:r>
              <a:rPr lang="en-GB" dirty="0">
                <a:solidFill>
                  <a:srgbClr val="FFFFFF"/>
                </a:solidFill>
              </a:rPr>
              <a:t>Aston Brooke are offering a 20% reduction on professional legal fees to Care England Members.</a:t>
            </a:r>
          </a:p>
          <a:p>
            <a:pPr marL="0" indent="0" algn="just">
              <a:buNone/>
            </a:pPr>
            <a:endParaRPr lang="en-GB" dirty="0">
              <a:solidFill>
                <a:srgbClr val="FFFFFF"/>
              </a:solidFill>
            </a:endParaRPr>
          </a:p>
          <a:p>
            <a:pPr marL="0" indent="0" algn="just">
              <a:buNone/>
            </a:pPr>
            <a:r>
              <a:rPr lang="en-GB" dirty="0">
                <a:solidFill>
                  <a:srgbClr val="FFFFFF"/>
                </a:solidFill>
              </a:rPr>
              <a:t>The firm is also agreeing to undertake a free right to work audit and compliance check. This will ensure that the firm educate providers on their sponsor licence obligations. </a:t>
            </a:r>
          </a:p>
          <a:p>
            <a:pPr marL="0" indent="0" algn="just">
              <a:buNone/>
            </a:pPr>
            <a:endParaRPr lang="en-GB" dirty="0">
              <a:solidFill>
                <a:srgbClr val="FFFFFF"/>
              </a:solidFill>
            </a:endParaRPr>
          </a:p>
          <a:p>
            <a:pPr marL="0" indent="0" algn="just">
              <a:buNone/>
            </a:pPr>
            <a:r>
              <a:rPr lang="en-GB" dirty="0">
                <a:solidFill>
                  <a:srgbClr val="FFFFFF"/>
                </a:solidFill>
              </a:rPr>
              <a:t>This will ensure that providers are fully compliant and not fall foul of the rules and regulations. </a:t>
            </a:r>
          </a:p>
          <a:p>
            <a:pPr marL="0" indent="0" algn="just">
              <a:buNone/>
            </a:pPr>
            <a:endParaRPr lang="en-GB" dirty="0">
              <a:solidFill>
                <a:srgbClr val="FFFFFF"/>
              </a:solidFill>
            </a:endParaRPr>
          </a:p>
          <a:p>
            <a:pPr marL="0" indent="0">
              <a:buNone/>
            </a:pPr>
            <a:endParaRPr lang="en-GB" dirty="0">
              <a:solidFill>
                <a:srgbClr val="FFFFFF"/>
              </a:solidFill>
            </a:endParaRPr>
          </a:p>
        </p:txBody>
      </p:sp>
    </p:spTree>
    <p:extLst>
      <p:ext uri="{BB962C8B-B14F-4D97-AF65-F5344CB8AC3E}">
        <p14:creationId xmlns:p14="http://schemas.microsoft.com/office/powerpoint/2010/main" val="341740628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6047" y="609600"/>
            <a:ext cx="6487955" cy="1320800"/>
          </a:xfrm>
        </p:spPr>
        <p:txBody>
          <a:bodyPr>
            <a:normAutofit/>
          </a:bodyPr>
          <a:lstStyle/>
          <a:p>
            <a:r>
              <a:rPr lang="en-GB"/>
              <a:t>BENEFITS TO PROVIDERS </a:t>
            </a:r>
          </a:p>
        </p:txBody>
      </p:sp>
      <p:pic>
        <p:nvPicPr>
          <p:cNvPr id="11" name="Picture 4" descr="Large skydiving group mid-air">
            <a:extLst>
              <a:ext uri="{FF2B5EF4-FFF2-40B4-BE49-F238E27FC236}">
                <a16:creationId xmlns:a16="http://schemas.microsoft.com/office/drawing/2014/main" id="{D4C06EBF-7ED9-C9A6-E696-2EEB8E47120B}"/>
              </a:ext>
            </a:extLst>
          </p:cNvPr>
          <p:cNvPicPr>
            <a:picLocks noChangeAspect="1"/>
          </p:cNvPicPr>
          <p:nvPr/>
        </p:nvPicPr>
        <p:blipFill rotWithShape="1">
          <a:blip r:embed="rId2">
            <a:duotone>
              <a:prstClr val="black"/>
              <a:schemeClr val="tx2">
                <a:tint val="45000"/>
                <a:satMod val="400000"/>
              </a:schemeClr>
            </a:duotone>
          </a:blip>
          <a:srcRect l="37363" r="36196"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12"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786047" y="2160589"/>
            <a:ext cx="6487955" cy="3880773"/>
          </a:xfrm>
        </p:spPr>
        <p:txBody>
          <a:bodyPr>
            <a:normAutofit/>
          </a:bodyPr>
          <a:lstStyle/>
          <a:p>
            <a:pPr marL="0" indent="0" algn="just">
              <a:buNone/>
            </a:pPr>
            <a:r>
              <a:rPr lang="en-GB" dirty="0"/>
              <a:t>The firm has been dealing with the Home Office for over 15 years and are in contact with senior managers and directors over the years. </a:t>
            </a:r>
          </a:p>
          <a:p>
            <a:pPr marL="0" indent="0" algn="just">
              <a:buNone/>
            </a:pPr>
            <a:endParaRPr lang="en-GB" dirty="0"/>
          </a:p>
          <a:p>
            <a:pPr marL="0" indent="0" algn="just">
              <a:buNone/>
            </a:pPr>
            <a:r>
              <a:rPr lang="en-GB" dirty="0"/>
              <a:t>The firm have a good communication network with the sponsor compliance team in Sheffield and  know nearly all the UKVI compliance officers spread across the UK.</a:t>
            </a:r>
          </a:p>
          <a:p>
            <a:pPr marL="0" indent="0" algn="just">
              <a:buNone/>
            </a:pPr>
            <a:endParaRPr lang="en-GB" dirty="0"/>
          </a:p>
          <a:p>
            <a:pPr marL="0" indent="0" algn="just">
              <a:buNone/>
            </a:pPr>
            <a:r>
              <a:rPr lang="en-GB" dirty="0"/>
              <a:t>This ensures that sponsor licence applications are successful.</a:t>
            </a:r>
          </a:p>
          <a:p>
            <a:pPr marL="0" indent="0" algn="just">
              <a:buNone/>
            </a:pPr>
            <a:endParaRPr lang="en-GB" dirty="0"/>
          </a:p>
          <a:p>
            <a:pPr marL="0" indent="0">
              <a:buNone/>
            </a:pPr>
            <a:endParaRPr lang="en-GB" dirty="0"/>
          </a:p>
        </p:txBody>
      </p:sp>
    </p:spTree>
    <p:extLst>
      <p:ext uri="{BB962C8B-B14F-4D97-AF65-F5344CB8AC3E}">
        <p14:creationId xmlns:p14="http://schemas.microsoft.com/office/powerpoint/2010/main" val="363567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77334" y="609599"/>
            <a:ext cx="3843375" cy="5545667"/>
          </a:xfrm>
        </p:spPr>
        <p:txBody>
          <a:bodyPr anchor="ctr">
            <a:normAutofit/>
          </a:bodyPr>
          <a:lstStyle/>
          <a:p>
            <a:r>
              <a:rPr lang="en-US">
                <a:solidFill>
                  <a:schemeClr val="tx1">
                    <a:lumMod val="85000"/>
                    <a:lumOff val="15000"/>
                  </a:schemeClr>
                </a:solidFill>
              </a:rPr>
              <a:t>CARE ENGLAND MEMBERS HOLDING A SPONSOR LICENCE </a:t>
            </a:r>
            <a:br>
              <a:rPr lang="en-US">
                <a:solidFill>
                  <a:schemeClr val="tx1">
                    <a:lumMod val="85000"/>
                    <a:lumOff val="15000"/>
                  </a:schemeClr>
                </a:solidFill>
              </a:rPr>
            </a:br>
            <a:endParaRPr lang="en-GB">
              <a:solidFill>
                <a:schemeClr val="tx1">
                  <a:lumMod val="85000"/>
                  <a:lumOff val="15000"/>
                </a:schemeClr>
              </a:solidFill>
            </a:endParaRPr>
          </a:p>
        </p:txBody>
      </p:sp>
      <p:sp>
        <p:nvSpPr>
          <p:cNvPr id="3" name="Content Placeholder 2"/>
          <p:cNvSpPr>
            <a:spLocks noGrp="1"/>
          </p:cNvSpPr>
          <p:nvPr>
            <p:ph idx="1"/>
          </p:nvPr>
        </p:nvSpPr>
        <p:spPr>
          <a:xfrm>
            <a:off x="6116084" y="609600"/>
            <a:ext cx="5511296" cy="5545667"/>
          </a:xfrm>
        </p:spPr>
        <p:txBody>
          <a:bodyPr anchor="ctr">
            <a:normAutofit/>
          </a:bodyPr>
          <a:lstStyle/>
          <a:p>
            <a:pPr marL="0" indent="0">
              <a:buNone/>
            </a:pPr>
            <a:endParaRPr lang="en-US" dirty="0">
              <a:solidFill>
                <a:srgbClr val="FFFFFF"/>
              </a:solidFill>
            </a:endParaRPr>
          </a:p>
          <a:p>
            <a:pPr marL="0" indent="0" algn="just">
              <a:buNone/>
            </a:pPr>
            <a:r>
              <a:rPr lang="en-US" dirty="0">
                <a:solidFill>
                  <a:srgbClr val="FFFFFF"/>
                </a:solidFill>
              </a:rPr>
              <a:t>The firm can offer support to providers that currently hold a skilled worker sponsor </a:t>
            </a:r>
            <a:r>
              <a:rPr lang="en-US" dirty="0" err="1">
                <a:solidFill>
                  <a:srgbClr val="FFFFFF"/>
                </a:solidFill>
              </a:rPr>
              <a:t>licence</a:t>
            </a:r>
            <a:r>
              <a:rPr lang="en-US" dirty="0">
                <a:solidFill>
                  <a:srgbClr val="FFFFFF"/>
                </a:solidFill>
              </a:rPr>
              <a:t>. We will assist with the day- to-day operation of the sponsor </a:t>
            </a:r>
            <a:r>
              <a:rPr lang="en-US" dirty="0" err="1">
                <a:solidFill>
                  <a:srgbClr val="FFFFFF"/>
                </a:solidFill>
              </a:rPr>
              <a:t>licence</a:t>
            </a:r>
            <a:r>
              <a:rPr lang="en-US" dirty="0">
                <a:solidFill>
                  <a:srgbClr val="FFFFFF"/>
                </a:solidFill>
              </a:rPr>
              <a:t>. </a:t>
            </a:r>
          </a:p>
          <a:p>
            <a:pPr marL="0" indent="0" algn="just">
              <a:buNone/>
            </a:pPr>
            <a:endParaRPr lang="en-US" dirty="0">
              <a:solidFill>
                <a:srgbClr val="FFFFFF"/>
              </a:solidFill>
            </a:endParaRPr>
          </a:p>
          <a:p>
            <a:pPr marL="0" indent="0" algn="just">
              <a:buNone/>
            </a:pPr>
            <a:r>
              <a:rPr lang="en-US" dirty="0">
                <a:solidFill>
                  <a:srgbClr val="FFFFFF"/>
                </a:solidFill>
              </a:rPr>
              <a:t>This would include all reporting duties under the sponsor guidance coupled with applications for increase in undefined and defined </a:t>
            </a:r>
            <a:r>
              <a:rPr lang="en-US" dirty="0" err="1">
                <a:solidFill>
                  <a:srgbClr val="FFFFFF"/>
                </a:solidFill>
              </a:rPr>
              <a:t>CoSs</a:t>
            </a:r>
            <a:r>
              <a:rPr lang="en-US" dirty="0">
                <a:solidFill>
                  <a:srgbClr val="FFFFFF"/>
                </a:solidFill>
              </a:rPr>
              <a:t> and general compliance of the rules. </a:t>
            </a:r>
          </a:p>
          <a:p>
            <a:pPr marL="0" indent="0" algn="just">
              <a:buNone/>
            </a:pPr>
            <a:endParaRPr lang="en-US" dirty="0">
              <a:solidFill>
                <a:srgbClr val="FFFFFF"/>
              </a:solidFill>
            </a:endParaRPr>
          </a:p>
          <a:p>
            <a:pPr marL="0" indent="0" algn="just">
              <a:buNone/>
            </a:pPr>
            <a:r>
              <a:rPr lang="en-US" dirty="0">
                <a:solidFill>
                  <a:srgbClr val="FFFFFF"/>
                </a:solidFill>
              </a:rPr>
              <a:t> </a:t>
            </a:r>
          </a:p>
          <a:p>
            <a:pPr marL="0" indent="0">
              <a:buNone/>
            </a:pPr>
            <a:endParaRPr lang="en-US" dirty="0">
              <a:solidFill>
                <a:srgbClr val="FFFFFF"/>
              </a:solidFill>
            </a:endParaRPr>
          </a:p>
          <a:p>
            <a:pPr marL="0" indent="0">
              <a:buNone/>
            </a:pPr>
            <a:endParaRPr lang="en-US" dirty="0">
              <a:solidFill>
                <a:srgbClr val="FFFFFF"/>
              </a:solidFill>
            </a:endParaRPr>
          </a:p>
        </p:txBody>
      </p:sp>
    </p:spTree>
    <p:extLst>
      <p:ext uri="{BB962C8B-B14F-4D97-AF65-F5344CB8AC3E}">
        <p14:creationId xmlns:p14="http://schemas.microsoft.com/office/powerpoint/2010/main" val="134702271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77334" y="609599"/>
            <a:ext cx="3843375" cy="5545667"/>
          </a:xfrm>
        </p:spPr>
        <p:txBody>
          <a:bodyPr anchor="ctr">
            <a:normAutofit/>
          </a:bodyPr>
          <a:lstStyle/>
          <a:p>
            <a:r>
              <a:rPr lang="en-US">
                <a:solidFill>
                  <a:schemeClr val="tx1">
                    <a:lumMod val="85000"/>
                    <a:lumOff val="15000"/>
                  </a:schemeClr>
                </a:solidFill>
              </a:rPr>
              <a:t>CARE ENGLAND MEMBERS HOLDING A SPONSOR LICENCE</a:t>
            </a:r>
            <a:endParaRPr lang="en-GB">
              <a:solidFill>
                <a:schemeClr val="tx1">
                  <a:lumMod val="85000"/>
                  <a:lumOff val="15000"/>
                </a:schemeClr>
              </a:solidFill>
            </a:endParaRPr>
          </a:p>
        </p:txBody>
      </p:sp>
      <p:sp>
        <p:nvSpPr>
          <p:cNvPr id="3" name="Content Placeholder 2"/>
          <p:cNvSpPr>
            <a:spLocks noGrp="1"/>
          </p:cNvSpPr>
          <p:nvPr>
            <p:ph idx="1"/>
          </p:nvPr>
        </p:nvSpPr>
        <p:spPr>
          <a:xfrm>
            <a:off x="6116084" y="609600"/>
            <a:ext cx="5511296" cy="5545667"/>
          </a:xfrm>
        </p:spPr>
        <p:txBody>
          <a:bodyPr anchor="ctr">
            <a:normAutofit/>
          </a:bodyPr>
          <a:lstStyle/>
          <a:p>
            <a:pPr marL="0" indent="0">
              <a:buNone/>
            </a:pPr>
            <a:endParaRPr lang="en-US" dirty="0">
              <a:solidFill>
                <a:srgbClr val="FFFFFF"/>
              </a:solidFill>
            </a:endParaRPr>
          </a:p>
          <a:p>
            <a:pPr marL="0" indent="0" algn="just">
              <a:buNone/>
            </a:pPr>
            <a:r>
              <a:rPr lang="en-US" dirty="0">
                <a:solidFill>
                  <a:srgbClr val="FFFFFF"/>
                </a:solidFill>
              </a:rPr>
              <a:t>The firm would also undertake some due diligence on members exiting sponsor </a:t>
            </a:r>
            <a:r>
              <a:rPr lang="en-US" dirty="0" err="1">
                <a:solidFill>
                  <a:srgbClr val="FFFFFF"/>
                </a:solidFill>
              </a:rPr>
              <a:t>licences</a:t>
            </a:r>
            <a:r>
              <a:rPr lang="en-US" dirty="0">
                <a:solidFill>
                  <a:srgbClr val="FFFFFF"/>
                </a:solidFill>
              </a:rPr>
              <a:t> and check that all the sites/work locations fall under the </a:t>
            </a:r>
            <a:r>
              <a:rPr lang="en-US" dirty="0" err="1">
                <a:solidFill>
                  <a:srgbClr val="FFFFFF"/>
                </a:solidFill>
              </a:rPr>
              <a:t>licence</a:t>
            </a:r>
            <a:r>
              <a:rPr lang="en-US" dirty="0">
                <a:solidFill>
                  <a:srgbClr val="FFFFFF"/>
                </a:solidFill>
              </a:rPr>
              <a:t> as this is a common issue. </a:t>
            </a:r>
          </a:p>
          <a:p>
            <a:pPr marL="0" indent="0" algn="just">
              <a:buNone/>
            </a:pPr>
            <a:endParaRPr lang="en-US" dirty="0">
              <a:solidFill>
                <a:srgbClr val="FFFFFF"/>
              </a:solidFill>
            </a:endParaRPr>
          </a:p>
          <a:p>
            <a:pPr marL="0" indent="0" algn="just">
              <a:buNone/>
            </a:pPr>
            <a:r>
              <a:rPr lang="en-US" dirty="0">
                <a:solidFill>
                  <a:srgbClr val="FFFFFF"/>
                </a:solidFill>
              </a:rPr>
              <a:t>Moreover, not reporting delayed start dates and other change of circumstances has caused sponsors to either lose their </a:t>
            </a:r>
            <a:r>
              <a:rPr lang="en-US" dirty="0" err="1">
                <a:solidFill>
                  <a:srgbClr val="FFFFFF"/>
                </a:solidFill>
              </a:rPr>
              <a:t>licence</a:t>
            </a:r>
            <a:r>
              <a:rPr lang="en-US" dirty="0">
                <a:solidFill>
                  <a:srgbClr val="FFFFFF"/>
                </a:solidFill>
              </a:rPr>
              <a:t> or a downgrade to a B rating.</a:t>
            </a:r>
          </a:p>
          <a:p>
            <a:pPr marL="0" indent="0" algn="just">
              <a:buNone/>
            </a:pPr>
            <a:endParaRPr lang="en-US" dirty="0">
              <a:solidFill>
                <a:srgbClr val="FFFFFF"/>
              </a:solidFill>
            </a:endParaRPr>
          </a:p>
          <a:p>
            <a:pPr marL="0" indent="0">
              <a:buNone/>
            </a:pPr>
            <a:endParaRPr lang="en-US" dirty="0">
              <a:solidFill>
                <a:srgbClr val="FFFFFF"/>
              </a:solidFill>
            </a:endParaRPr>
          </a:p>
          <a:p>
            <a:pPr marL="0" indent="0">
              <a:buNone/>
            </a:pPr>
            <a:endParaRPr lang="en-GB" dirty="0">
              <a:solidFill>
                <a:srgbClr val="FFFFFF"/>
              </a:solidFill>
            </a:endParaRPr>
          </a:p>
          <a:p>
            <a:pPr marL="0" indent="0">
              <a:buNone/>
            </a:pPr>
            <a:endParaRPr lang="en-GB" dirty="0">
              <a:solidFill>
                <a:srgbClr val="FFFFFF"/>
              </a:solidFill>
            </a:endParaRPr>
          </a:p>
        </p:txBody>
      </p:sp>
    </p:spTree>
    <p:extLst>
      <p:ext uri="{BB962C8B-B14F-4D97-AF65-F5344CB8AC3E}">
        <p14:creationId xmlns:p14="http://schemas.microsoft.com/office/powerpoint/2010/main" val="196082152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77334" y="609599"/>
            <a:ext cx="3843375" cy="5545667"/>
          </a:xfrm>
        </p:spPr>
        <p:txBody>
          <a:bodyPr anchor="ctr">
            <a:normAutofit/>
          </a:bodyPr>
          <a:lstStyle/>
          <a:p>
            <a:r>
              <a:rPr lang="en-US">
                <a:solidFill>
                  <a:schemeClr val="tx1">
                    <a:lumMod val="85000"/>
                    <a:lumOff val="15000"/>
                  </a:schemeClr>
                </a:solidFill>
              </a:rPr>
              <a:t>CARE ENGLAND MEMBERS HOLDING A SPONSOR LICENCE</a:t>
            </a:r>
            <a:br>
              <a:rPr lang="en-US">
                <a:solidFill>
                  <a:schemeClr val="tx1">
                    <a:lumMod val="85000"/>
                    <a:lumOff val="15000"/>
                  </a:schemeClr>
                </a:solidFill>
              </a:rPr>
            </a:br>
            <a:endParaRPr lang="en-GB">
              <a:solidFill>
                <a:schemeClr val="tx1">
                  <a:lumMod val="85000"/>
                  <a:lumOff val="15000"/>
                </a:schemeClr>
              </a:solidFill>
            </a:endParaRPr>
          </a:p>
        </p:txBody>
      </p:sp>
      <p:sp>
        <p:nvSpPr>
          <p:cNvPr id="3" name="Content Placeholder 2"/>
          <p:cNvSpPr>
            <a:spLocks noGrp="1"/>
          </p:cNvSpPr>
          <p:nvPr>
            <p:ph idx="1"/>
          </p:nvPr>
        </p:nvSpPr>
        <p:spPr>
          <a:xfrm>
            <a:off x="6116084" y="609600"/>
            <a:ext cx="5511296" cy="5545667"/>
          </a:xfrm>
        </p:spPr>
        <p:txBody>
          <a:bodyPr anchor="ctr">
            <a:normAutofit/>
          </a:bodyPr>
          <a:lstStyle/>
          <a:p>
            <a:pPr marL="0" indent="0" algn="just">
              <a:buNone/>
            </a:pPr>
            <a:endParaRPr lang="en-US" dirty="0">
              <a:solidFill>
                <a:srgbClr val="FFFFFF"/>
              </a:solidFill>
            </a:endParaRPr>
          </a:p>
          <a:p>
            <a:pPr marL="0" indent="0" algn="just">
              <a:buNone/>
            </a:pPr>
            <a:endParaRPr lang="en-US" dirty="0">
              <a:solidFill>
                <a:srgbClr val="FFFFFF"/>
              </a:solidFill>
            </a:endParaRPr>
          </a:p>
          <a:p>
            <a:pPr marL="0" indent="0" algn="just">
              <a:buNone/>
            </a:pPr>
            <a:r>
              <a:rPr lang="en-US" dirty="0">
                <a:solidFill>
                  <a:srgbClr val="FFFFFF"/>
                </a:solidFill>
              </a:rPr>
              <a:t>It is important to note that migrants cannot work full-time at any other site outside the homes listed under the respective </a:t>
            </a:r>
            <a:r>
              <a:rPr lang="en-US" dirty="0" err="1">
                <a:solidFill>
                  <a:srgbClr val="FFFFFF"/>
                </a:solidFill>
              </a:rPr>
              <a:t>licence</a:t>
            </a:r>
            <a:r>
              <a:rPr lang="en-US" dirty="0">
                <a:solidFill>
                  <a:srgbClr val="FFFFFF"/>
                </a:solidFill>
              </a:rPr>
              <a:t>. </a:t>
            </a:r>
          </a:p>
          <a:p>
            <a:pPr marL="0" indent="0" algn="just">
              <a:buNone/>
            </a:pPr>
            <a:endParaRPr lang="en-US" dirty="0">
              <a:solidFill>
                <a:srgbClr val="FFFFFF"/>
              </a:solidFill>
            </a:endParaRPr>
          </a:p>
          <a:p>
            <a:pPr marL="0" indent="0" algn="just">
              <a:buNone/>
            </a:pPr>
            <a:r>
              <a:rPr lang="en-US" dirty="0">
                <a:solidFill>
                  <a:srgbClr val="FFFFFF"/>
                </a:solidFill>
              </a:rPr>
              <a:t>The only caveat is that the migrant can work 20 hours per week with another company as long as they are undertaking the same job role/duties as stated on the </a:t>
            </a:r>
            <a:r>
              <a:rPr lang="en-US" dirty="0" err="1">
                <a:solidFill>
                  <a:srgbClr val="FFFFFF"/>
                </a:solidFill>
              </a:rPr>
              <a:t>CoS.</a:t>
            </a:r>
            <a:r>
              <a:rPr lang="en-US" dirty="0">
                <a:solidFill>
                  <a:srgbClr val="FFFFFF"/>
                </a:solidFill>
              </a:rPr>
              <a:t> </a:t>
            </a:r>
          </a:p>
          <a:p>
            <a:pPr marL="0" indent="0" algn="just">
              <a:buNone/>
            </a:pPr>
            <a:endParaRPr lang="en-US" dirty="0">
              <a:solidFill>
                <a:srgbClr val="FFFFFF"/>
              </a:solidFill>
            </a:endParaRPr>
          </a:p>
          <a:p>
            <a:pPr marL="0" indent="0" algn="just">
              <a:buNone/>
            </a:pPr>
            <a:r>
              <a:rPr lang="en-US" dirty="0">
                <a:solidFill>
                  <a:srgbClr val="FFFFFF"/>
                </a:solidFill>
              </a:rPr>
              <a:t>There will be no charge for this piece of work. </a:t>
            </a:r>
          </a:p>
          <a:p>
            <a:pPr marL="0" indent="0" algn="just">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GB" dirty="0">
              <a:solidFill>
                <a:srgbClr val="FFFFFF"/>
              </a:solidFill>
            </a:endParaRPr>
          </a:p>
          <a:p>
            <a:pPr marL="0" indent="0">
              <a:buNone/>
            </a:pPr>
            <a:endParaRPr lang="en-GB" dirty="0">
              <a:solidFill>
                <a:srgbClr val="FFFFFF"/>
              </a:solidFill>
            </a:endParaRPr>
          </a:p>
        </p:txBody>
      </p:sp>
    </p:spTree>
    <p:extLst>
      <p:ext uri="{BB962C8B-B14F-4D97-AF65-F5344CB8AC3E}">
        <p14:creationId xmlns:p14="http://schemas.microsoft.com/office/powerpoint/2010/main" val="234707755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AB ONLINE CASE MANAGEMENT SYSTEM  </a:t>
            </a:r>
            <a:endParaRPr lang="en-GB" dirty="0"/>
          </a:p>
        </p:txBody>
      </p:sp>
      <p:graphicFrame>
        <p:nvGraphicFramePr>
          <p:cNvPr id="24" name="Content Placeholder 2">
            <a:extLst>
              <a:ext uri="{FF2B5EF4-FFF2-40B4-BE49-F238E27FC236}">
                <a16:creationId xmlns:a16="http://schemas.microsoft.com/office/drawing/2014/main" id="{03A67AC5-E2D2-3155-D818-DA7DB2469684}"/>
              </a:ext>
            </a:extLst>
          </p:cNvPr>
          <p:cNvGraphicFramePr>
            <a:graphicFrameLocks noGrp="1"/>
          </p:cNvGraphicFramePr>
          <p:nvPr>
            <p:ph idx="1"/>
          </p:nvPr>
        </p:nvGraphicFramePr>
        <p:xfrm>
          <a:off x="924561" y="1828800"/>
          <a:ext cx="8199120" cy="418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136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1" name="Group 10">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23" name="Straight Connector 11">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12">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677334" y="4765972"/>
            <a:ext cx="8596668" cy="1320800"/>
          </a:xfrm>
        </p:spPr>
        <p:txBody>
          <a:bodyPr anchor="ctr">
            <a:normAutofit/>
          </a:bodyPr>
          <a:lstStyle/>
          <a:p>
            <a:pPr>
              <a:lnSpc>
                <a:spcPct val="90000"/>
              </a:lnSpc>
            </a:pPr>
            <a:r>
              <a:rPr lang="en-GB" sz="4400">
                <a:solidFill>
                  <a:schemeClr val="bg1"/>
                </a:solidFill>
              </a:rPr>
              <a:t>ASTON BROOKE SOLICITORS SERVICES</a:t>
            </a:r>
          </a:p>
        </p:txBody>
      </p:sp>
      <p:sp useBgFill="1">
        <p:nvSpPr>
          <p:cNvPr id="22" name="Rectangle 21">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5DD5C3E-0F37-7232-790A-8E5BAB817E70}"/>
              </a:ext>
            </a:extLst>
          </p:cNvPr>
          <p:cNvGraphicFramePr>
            <a:graphicFrameLocks noGrp="1"/>
          </p:cNvGraphicFramePr>
          <p:nvPr>
            <p:ph idx="1"/>
            <p:extLst>
              <p:ext uri="{D42A27DB-BD31-4B8C-83A1-F6EECF244321}">
                <p14:modId xmlns:p14="http://schemas.microsoft.com/office/powerpoint/2010/main" val="4235714843"/>
              </p:ext>
            </p:extLst>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3968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ASTON BROOKE SOLICITORS </a:t>
            </a:r>
          </a:p>
        </p:txBody>
      </p:sp>
      <p:sp>
        <p:nvSpPr>
          <p:cNvPr id="3" name="Content Placeholder 2"/>
          <p:cNvSpPr>
            <a:spLocks noGrp="1"/>
          </p:cNvSpPr>
          <p:nvPr>
            <p:ph idx="1"/>
          </p:nvPr>
        </p:nvSpPr>
        <p:spPr>
          <a:xfrm>
            <a:off x="-660399" y="2397760"/>
            <a:ext cx="11480800" cy="4033520"/>
          </a:xfrm>
        </p:spPr>
        <p:txBody>
          <a:bodyPr/>
          <a:lstStyle/>
          <a:p>
            <a:pPr marL="0" indent="0" algn="ctr">
              <a:buNone/>
            </a:pPr>
            <a:r>
              <a:rPr lang="en-GB" sz="2400" dirty="0"/>
              <a:t>Mr Kashif Majeed</a:t>
            </a:r>
          </a:p>
          <a:p>
            <a:pPr marL="0" indent="0" algn="ctr">
              <a:buNone/>
            </a:pPr>
            <a:r>
              <a:rPr lang="en-GB" sz="2400" dirty="0"/>
              <a:t>Email: </a:t>
            </a:r>
            <a:r>
              <a:rPr lang="en-GB" sz="2400" dirty="0">
                <a:hlinkClick r:id="rId2"/>
              </a:rPr>
              <a:t>km@astonbrooke.co.uk</a:t>
            </a:r>
            <a:endParaRPr lang="en-GB" sz="2400" dirty="0"/>
          </a:p>
          <a:p>
            <a:pPr marL="0" indent="0" algn="ctr">
              <a:buNone/>
            </a:pPr>
            <a:r>
              <a:rPr lang="en-GB" sz="2400" dirty="0"/>
              <a:t>Tel: 0203 4754321</a:t>
            </a:r>
          </a:p>
          <a:p>
            <a:pPr marL="0" indent="0" algn="ctr">
              <a:buNone/>
            </a:pPr>
            <a:r>
              <a:rPr lang="en-GB" sz="2400" dirty="0">
                <a:hlinkClick r:id="rId3"/>
              </a:rPr>
              <a:t>www.astonbrooke.co.uk</a:t>
            </a:r>
            <a:endParaRPr lang="en-GB" sz="2400" dirty="0"/>
          </a:p>
          <a:p>
            <a:pPr marL="0" indent="0" algn="ctr">
              <a:buNone/>
            </a:pPr>
            <a:endParaRPr lang="en-GB" dirty="0"/>
          </a:p>
        </p:txBody>
      </p:sp>
    </p:spTree>
    <p:extLst>
      <p:ext uri="{BB962C8B-B14F-4D97-AF65-F5344CB8AC3E}">
        <p14:creationId xmlns:p14="http://schemas.microsoft.com/office/powerpoint/2010/main" val="3992920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esk with stethoscope and computer keyboard">
            <a:extLst>
              <a:ext uri="{FF2B5EF4-FFF2-40B4-BE49-F238E27FC236}">
                <a16:creationId xmlns:a16="http://schemas.microsoft.com/office/drawing/2014/main" id="{C8A4900C-CB82-01F4-EC80-686DBDECF2EF}"/>
              </a:ext>
            </a:extLst>
          </p:cNvPr>
          <p:cNvPicPr>
            <a:picLocks noChangeAspect="1"/>
          </p:cNvPicPr>
          <p:nvPr/>
        </p:nvPicPr>
        <p:blipFill rotWithShape="1">
          <a:blip r:embed="rId2"/>
          <a:srcRect l="9091" t="12020" b="11372"/>
          <a:stretch/>
        </p:blipFill>
        <p:spPr>
          <a:xfrm>
            <a:off x="1" y="10"/>
            <a:ext cx="12191999" cy="6857990"/>
          </a:xfrm>
          <a:prstGeom prst="rect">
            <a:avLst/>
          </a:prstGeom>
        </p:spPr>
      </p:pic>
      <p:sp>
        <p:nvSpPr>
          <p:cNvPr id="49" name="Isosceles Triangle 29">
            <a:extLst>
              <a:ext uri="{FF2B5EF4-FFF2-40B4-BE49-F238E27FC236}">
                <a16:creationId xmlns:a16="http://schemas.microsoft.com/office/drawing/2014/main" id="{2A4588C6-4069-4731-BFB4-10F1E6D3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Parallelogram 31">
            <a:extLst>
              <a:ext uri="{FF2B5EF4-FFF2-40B4-BE49-F238E27FC236}">
                <a16:creationId xmlns:a16="http://schemas.microsoft.com/office/drawing/2014/main" id="{23370524-0FE7-41B4-ABCF-7FB26B6CF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33">
            <a:extLst>
              <a:ext uri="{FF2B5EF4-FFF2-40B4-BE49-F238E27FC236}">
                <a16:creationId xmlns:a16="http://schemas.microsoft.com/office/drawing/2014/main" id="{E0A9CA40-1F57-4A6D-ACDA-F720AA468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35">
            <a:extLst>
              <a:ext uri="{FF2B5EF4-FFF2-40B4-BE49-F238E27FC236}">
                <a16:creationId xmlns:a16="http://schemas.microsoft.com/office/drawing/2014/main" id="{B2A94EDB-B0FE-4678-8E69-0F137AE3BE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3" name="Rectangle 23">
            <a:extLst>
              <a:ext uri="{FF2B5EF4-FFF2-40B4-BE49-F238E27FC236}">
                <a16:creationId xmlns:a16="http://schemas.microsoft.com/office/drawing/2014/main" id="{4E93B92B-0DD5-4277-9D69-972ABADC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786047" y="609600"/>
            <a:ext cx="6487955" cy="1320800"/>
          </a:xfrm>
        </p:spPr>
        <p:txBody>
          <a:bodyPr anchor="t">
            <a:normAutofit/>
          </a:bodyPr>
          <a:lstStyle/>
          <a:p>
            <a:r>
              <a:rPr lang="en-GB" dirty="0"/>
              <a:t>ASTON BROOKE SOLICITORS</a:t>
            </a:r>
            <a:endParaRPr lang="en-GB"/>
          </a:p>
        </p:txBody>
      </p:sp>
      <p:sp>
        <p:nvSpPr>
          <p:cNvPr id="54" name="Rectangle 25">
            <a:extLst>
              <a:ext uri="{FF2B5EF4-FFF2-40B4-BE49-F238E27FC236}">
                <a16:creationId xmlns:a16="http://schemas.microsoft.com/office/drawing/2014/main" id="{7CE87768-354E-4E3F-8202-9F387CF50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41">
            <a:extLst>
              <a:ext uri="{FF2B5EF4-FFF2-40B4-BE49-F238E27FC236}">
                <a16:creationId xmlns:a16="http://schemas.microsoft.com/office/drawing/2014/main" id="{09E5B98F-BD75-4A30-BF72-0A9107470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786047" y="2159000"/>
            <a:ext cx="6487955" cy="3882362"/>
          </a:xfrm>
        </p:spPr>
        <p:txBody>
          <a:bodyPr>
            <a:normAutofit/>
          </a:bodyPr>
          <a:lstStyle/>
          <a:p>
            <a:pPr marL="0" indent="0" algn="just">
              <a:buNone/>
            </a:pPr>
            <a:r>
              <a:rPr lang="en-GB" dirty="0"/>
              <a:t>Aston Brooke is an innovative and niche firm wholly dedicated to the ethical practice of Immigration Law. </a:t>
            </a:r>
          </a:p>
          <a:p>
            <a:pPr algn="just"/>
            <a:endParaRPr lang="en-GB" dirty="0"/>
          </a:p>
          <a:p>
            <a:pPr marL="0" indent="0" algn="just">
              <a:buNone/>
            </a:pPr>
            <a:r>
              <a:rPr lang="en-GB" dirty="0"/>
              <a:t>The firm specialises in Immigration Compliance and Corporate Immigration Law and Practice.</a:t>
            </a:r>
          </a:p>
          <a:p>
            <a:pPr algn="just"/>
            <a:endParaRPr lang="en-GB" dirty="0"/>
          </a:p>
          <a:p>
            <a:pPr marL="0" indent="0" algn="just">
              <a:buNone/>
            </a:pPr>
            <a:r>
              <a:rPr lang="en-GB" dirty="0"/>
              <a:t>Aston Brooke is at the forefront in representing the Care Sector in its need for clear and transparent immigration advice. </a:t>
            </a:r>
          </a:p>
        </p:txBody>
      </p:sp>
      <p:sp>
        <p:nvSpPr>
          <p:cNvPr id="56" name="Rectangle 27">
            <a:extLst>
              <a:ext uri="{FF2B5EF4-FFF2-40B4-BE49-F238E27FC236}">
                <a16:creationId xmlns:a16="http://schemas.microsoft.com/office/drawing/2014/main" id="{8AAB91E3-41BE-4478-BF23-A24D43E14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8">
            <a:extLst>
              <a:ext uri="{FF2B5EF4-FFF2-40B4-BE49-F238E27FC236}">
                <a16:creationId xmlns:a16="http://schemas.microsoft.com/office/drawing/2014/main" id="{96DFC7EA-8516-41F1-8ED9-C0A8E1E0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E24E972C-8744-4CFA-B783-41EA3CC38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C7C88F2E-E233-48BA-B85F-D06BA522B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9760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esk with stethoscope and computer keyboard">
            <a:extLst>
              <a:ext uri="{FF2B5EF4-FFF2-40B4-BE49-F238E27FC236}">
                <a16:creationId xmlns:a16="http://schemas.microsoft.com/office/drawing/2014/main" id="{20CF2571-DD10-4D97-5A8C-57541B0237CB}"/>
              </a:ext>
            </a:extLst>
          </p:cNvPr>
          <p:cNvPicPr>
            <a:picLocks noChangeAspect="1"/>
          </p:cNvPicPr>
          <p:nvPr/>
        </p:nvPicPr>
        <p:blipFill rotWithShape="1">
          <a:blip r:embed="rId2"/>
          <a:srcRect l="9091" t="12020" b="11372"/>
          <a:stretch/>
        </p:blipFill>
        <p:spPr>
          <a:xfrm>
            <a:off x="1" y="10"/>
            <a:ext cx="12191999" cy="6857990"/>
          </a:xfrm>
          <a:prstGeom prst="rect">
            <a:avLst/>
          </a:prstGeom>
        </p:spPr>
      </p:pic>
      <p:sp>
        <p:nvSpPr>
          <p:cNvPr id="14" name="Isosceles Triangle 13">
            <a:extLst>
              <a:ext uri="{FF2B5EF4-FFF2-40B4-BE49-F238E27FC236}">
                <a16:creationId xmlns:a16="http://schemas.microsoft.com/office/drawing/2014/main" id="{2A4588C6-4069-4731-BFB4-10F1E6D3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Parallelogram 15">
            <a:extLst>
              <a:ext uri="{FF2B5EF4-FFF2-40B4-BE49-F238E27FC236}">
                <a16:creationId xmlns:a16="http://schemas.microsoft.com/office/drawing/2014/main" id="{23370524-0FE7-41B4-ABCF-7FB26B6CF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E0A9CA40-1F57-4A6D-ACDA-F720AA468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2A94EDB-B0FE-4678-8E69-0F137AE3BE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4E93B92B-0DD5-4277-9D69-972ABADC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786047" y="609600"/>
            <a:ext cx="6487955" cy="1320800"/>
          </a:xfrm>
        </p:spPr>
        <p:txBody>
          <a:bodyPr anchor="t">
            <a:normAutofit/>
          </a:bodyPr>
          <a:lstStyle/>
          <a:p>
            <a:r>
              <a:rPr lang="en-GB"/>
              <a:t>SPONSORSHIP MANAGEMENT SYSTEM</a:t>
            </a:r>
          </a:p>
        </p:txBody>
      </p:sp>
      <p:sp>
        <p:nvSpPr>
          <p:cNvPr id="24" name="Rectangle 25">
            <a:extLst>
              <a:ext uri="{FF2B5EF4-FFF2-40B4-BE49-F238E27FC236}">
                <a16:creationId xmlns:a16="http://schemas.microsoft.com/office/drawing/2014/main" id="{7CE87768-354E-4E3F-8202-9F387CF50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09E5B98F-BD75-4A30-BF72-0A9107470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786047" y="2159000"/>
            <a:ext cx="6487955" cy="3882362"/>
          </a:xfrm>
        </p:spPr>
        <p:txBody>
          <a:bodyPr>
            <a:normAutofit/>
          </a:bodyPr>
          <a:lstStyle/>
          <a:p>
            <a:pPr marL="0" indent="0" algn="just">
              <a:buNone/>
            </a:pPr>
            <a:r>
              <a:rPr lang="en-GB" dirty="0"/>
              <a:t>A main part of the Governments initiative is the Skilled worker route which came into effect from the 1</a:t>
            </a:r>
            <a:r>
              <a:rPr lang="en-GB" baseline="30000" dirty="0"/>
              <a:t>st</a:t>
            </a:r>
            <a:r>
              <a:rPr lang="en-GB" dirty="0"/>
              <a:t> January 2021. It replaced the previous Tier 2 scheme.</a:t>
            </a:r>
          </a:p>
          <a:p>
            <a:pPr marL="0" indent="0" algn="just">
              <a:buNone/>
            </a:pPr>
            <a:endParaRPr lang="en-GB" dirty="0"/>
          </a:p>
          <a:p>
            <a:pPr marL="0" indent="0" algn="just">
              <a:buNone/>
            </a:pPr>
            <a:r>
              <a:rPr lang="en-GB" dirty="0"/>
              <a:t>Most businesses using Tier 2 have been able to register as sponsors since February 2008 with the remaining applying since late July 2008. </a:t>
            </a:r>
          </a:p>
          <a:p>
            <a:pPr marL="0" indent="0" algn="just">
              <a:buNone/>
            </a:pPr>
            <a:endParaRPr lang="en-GB" dirty="0"/>
          </a:p>
          <a:p>
            <a:pPr marL="0" indent="0" algn="just">
              <a:buNone/>
            </a:pPr>
            <a:r>
              <a:rPr lang="en-GB" dirty="0"/>
              <a:t>From November 2008, those who register successfully will be able to sponsor new foreign workers to work in the UK or support those already in the UK who want to stay.</a:t>
            </a:r>
          </a:p>
          <a:p>
            <a:pPr marL="0" indent="0">
              <a:buNone/>
            </a:pPr>
            <a:endParaRPr lang="en-GB" dirty="0"/>
          </a:p>
        </p:txBody>
      </p:sp>
      <p:sp>
        <p:nvSpPr>
          <p:cNvPr id="28" name="Rectangle 27">
            <a:extLst>
              <a:ext uri="{FF2B5EF4-FFF2-40B4-BE49-F238E27FC236}">
                <a16:creationId xmlns:a16="http://schemas.microsoft.com/office/drawing/2014/main" id="{8AAB91E3-41BE-4478-BF23-A24D43E14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96DFC7EA-8516-41F1-8ED9-C0A8E1E0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E24E972C-8744-4CFA-B783-41EA3CC38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C7C88F2E-E233-48BA-B85F-D06BA522B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995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Outdoor warehouse">
            <a:extLst>
              <a:ext uri="{FF2B5EF4-FFF2-40B4-BE49-F238E27FC236}">
                <a16:creationId xmlns:a16="http://schemas.microsoft.com/office/drawing/2014/main" id="{BC812B96-FD05-DE7B-C3AB-B6505523B649}"/>
              </a:ext>
            </a:extLst>
          </p:cNvPr>
          <p:cNvPicPr>
            <a:picLocks noChangeAspect="1"/>
          </p:cNvPicPr>
          <p:nvPr/>
        </p:nvPicPr>
        <p:blipFill rotWithShape="1">
          <a:blip r:embed="rId2"/>
          <a:srcRect l="6018" r="17163"/>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77333" y="609600"/>
            <a:ext cx="3851123" cy="1320800"/>
          </a:xfrm>
        </p:spPr>
        <p:txBody>
          <a:bodyPr>
            <a:normAutofit/>
          </a:bodyPr>
          <a:lstStyle/>
          <a:p>
            <a:r>
              <a:rPr lang="en-GB" dirty="0"/>
              <a:t>HR IMMIGRATION COMPLIANCE </a:t>
            </a:r>
            <a:endParaRPr lang="en-GB"/>
          </a:p>
        </p:txBody>
      </p:sp>
      <p:sp>
        <p:nvSpPr>
          <p:cNvPr id="3" name="Content Placeholder 2"/>
          <p:cNvSpPr>
            <a:spLocks noGrp="1"/>
          </p:cNvSpPr>
          <p:nvPr>
            <p:ph idx="1"/>
          </p:nvPr>
        </p:nvSpPr>
        <p:spPr>
          <a:xfrm>
            <a:off x="677334" y="2160589"/>
            <a:ext cx="3851122" cy="3880773"/>
          </a:xfrm>
        </p:spPr>
        <p:txBody>
          <a:bodyPr>
            <a:normAutofit/>
          </a:bodyPr>
          <a:lstStyle/>
          <a:p>
            <a:pPr marL="0" indent="0">
              <a:lnSpc>
                <a:spcPct val="90000"/>
              </a:lnSpc>
              <a:buNone/>
            </a:pPr>
            <a:r>
              <a:rPr lang="en-GB" sz="1500"/>
              <a:t>The Home Office assess five individual areas of your HR systems which are:</a:t>
            </a:r>
          </a:p>
          <a:p>
            <a:pPr>
              <a:lnSpc>
                <a:spcPct val="90000"/>
              </a:lnSpc>
            </a:pPr>
            <a:endParaRPr lang="en-GB" sz="1500"/>
          </a:p>
          <a:p>
            <a:pPr marL="0" indent="0">
              <a:lnSpc>
                <a:spcPct val="90000"/>
              </a:lnSpc>
              <a:buNone/>
            </a:pPr>
            <a:r>
              <a:rPr lang="en-GB" sz="1500"/>
              <a:t>Area 1: Monitoring immigration status and preventing illegal employment </a:t>
            </a:r>
          </a:p>
          <a:p>
            <a:pPr marL="0" indent="0">
              <a:lnSpc>
                <a:spcPct val="90000"/>
              </a:lnSpc>
              <a:buNone/>
            </a:pPr>
            <a:r>
              <a:rPr lang="en-GB" sz="1500"/>
              <a:t>Area 2: Maintaining migrant contact details </a:t>
            </a:r>
          </a:p>
          <a:p>
            <a:pPr marL="0" indent="0">
              <a:lnSpc>
                <a:spcPct val="90000"/>
              </a:lnSpc>
              <a:buNone/>
            </a:pPr>
            <a:r>
              <a:rPr lang="en-GB" sz="1500"/>
              <a:t>Area 3: Recordkeeping </a:t>
            </a:r>
          </a:p>
          <a:p>
            <a:pPr marL="0" indent="0">
              <a:lnSpc>
                <a:spcPct val="90000"/>
              </a:lnSpc>
              <a:buNone/>
            </a:pPr>
            <a:r>
              <a:rPr lang="en-GB" sz="1500"/>
              <a:t>Area 4: Migrant tracking and monitoring</a:t>
            </a:r>
          </a:p>
          <a:p>
            <a:pPr marL="0" indent="0">
              <a:lnSpc>
                <a:spcPct val="90000"/>
              </a:lnSpc>
              <a:buNone/>
            </a:pPr>
            <a:r>
              <a:rPr lang="en-GB" sz="1500"/>
              <a:t>Area 5: Recruitment practices and professional accreditations </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3161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 on document with pen">
            <a:extLst>
              <a:ext uri="{FF2B5EF4-FFF2-40B4-BE49-F238E27FC236}">
                <a16:creationId xmlns:a16="http://schemas.microsoft.com/office/drawing/2014/main" id="{A2834FF8-3C53-30A9-B2E6-328070092AEC}"/>
              </a:ext>
            </a:extLst>
          </p:cNvPr>
          <p:cNvPicPr>
            <a:picLocks noChangeAspect="1"/>
          </p:cNvPicPr>
          <p:nvPr/>
        </p:nvPicPr>
        <p:blipFill rotWithShape="1">
          <a:blip r:embed="rId2"/>
          <a:srcRect l="18307" r="4584"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77333" y="609600"/>
            <a:ext cx="3851123" cy="1320800"/>
          </a:xfrm>
        </p:spPr>
        <p:txBody>
          <a:bodyPr>
            <a:normAutofit/>
          </a:bodyPr>
          <a:lstStyle/>
          <a:p>
            <a:r>
              <a:rPr lang="en-GB" dirty="0"/>
              <a:t>HOME OFFICE RATING </a:t>
            </a:r>
            <a:endParaRPr lang="en-GB"/>
          </a:p>
        </p:txBody>
      </p:sp>
      <p:sp>
        <p:nvSpPr>
          <p:cNvPr id="3" name="Content Placeholder 2"/>
          <p:cNvSpPr>
            <a:spLocks noGrp="1"/>
          </p:cNvSpPr>
          <p:nvPr>
            <p:ph idx="1"/>
          </p:nvPr>
        </p:nvSpPr>
        <p:spPr>
          <a:xfrm>
            <a:off x="677334" y="2160589"/>
            <a:ext cx="3851122" cy="3880773"/>
          </a:xfrm>
        </p:spPr>
        <p:txBody>
          <a:bodyPr>
            <a:normAutofit/>
          </a:bodyPr>
          <a:lstStyle/>
          <a:p>
            <a:pPr>
              <a:lnSpc>
                <a:spcPct val="90000"/>
              </a:lnSpc>
            </a:pPr>
            <a:r>
              <a:rPr lang="en-GB" sz="1500"/>
              <a:t>The Home Office will rate care providers HR systems and compliance from 1 to 3 as follows:</a:t>
            </a:r>
          </a:p>
          <a:p>
            <a:pPr>
              <a:lnSpc>
                <a:spcPct val="90000"/>
              </a:lnSpc>
            </a:pPr>
            <a:endParaRPr lang="en-GB" sz="1500"/>
          </a:p>
          <a:p>
            <a:pPr>
              <a:lnSpc>
                <a:spcPct val="90000"/>
              </a:lnSpc>
            </a:pPr>
            <a:r>
              <a:rPr lang="en-GB" sz="1500"/>
              <a:t>You meet all of the criteria or are fully compliant which results in a “A” rating </a:t>
            </a:r>
          </a:p>
          <a:p>
            <a:pPr>
              <a:lnSpc>
                <a:spcPct val="90000"/>
              </a:lnSpc>
            </a:pPr>
            <a:endParaRPr lang="en-GB" sz="1500"/>
          </a:p>
          <a:p>
            <a:pPr>
              <a:lnSpc>
                <a:spcPct val="90000"/>
              </a:lnSpc>
            </a:pPr>
            <a:r>
              <a:rPr lang="en-GB" sz="1500"/>
              <a:t>You only meet some of the criteria or are partially compliant which results in a “B” rating </a:t>
            </a:r>
          </a:p>
          <a:p>
            <a:pPr>
              <a:lnSpc>
                <a:spcPct val="90000"/>
              </a:lnSpc>
            </a:pPr>
            <a:endParaRPr lang="en-GB" sz="1500"/>
          </a:p>
          <a:p>
            <a:pPr>
              <a:lnSpc>
                <a:spcPct val="90000"/>
              </a:lnSpc>
            </a:pPr>
            <a:r>
              <a:rPr lang="en-GB" sz="1500"/>
              <a:t>You do not meet any of the criteria or are non-compliant. </a:t>
            </a:r>
          </a:p>
          <a:p>
            <a:pPr>
              <a:lnSpc>
                <a:spcPct val="90000"/>
              </a:lnSpc>
            </a:pPr>
            <a:endParaRPr lang="en-GB" sz="150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889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36734" y="609600"/>
            <a:ext cx="3737268" cy="1320800"/>
          </a:xfrm>
        </p:spPr>
        <p:txBody>
          <a:bodyPr>
            <a:normAutofit/>
          </a:bodyPr>
          <a:lstStyle/>
          <a:p>
            <a:r>
              <a:rPr lang="en-GB"/>
              <a:t>AUTHORISING OFFICER </a:t>
            </a:r>
          </a:p>
        </p:txBody>
      </p:sp>
      <p:sp>
        <p:nvSpPr>
          <p:cNvPr id="3" name="Content Placeholder 2"/>
          <p:cNvSpPr>
            <a:spLocks noGrp="1"/>
          </p:cNvSpPr>
          <p:nvPr>
            <p:ph idx="1"/>
          </p:nvPr>
        </p:nvSpPr>
        <p:spPr>
          <a:xfrm>
            <a:off x="5209563" y="2160589"/>
            <a:ext cx="4064439" cy="3880773"/>
          </a:xfrm>
        </p:spPr>
        <p:txBody>
          <a:bodyPr>
            <a:normAutofit/>
          </a:bodyPr>
          <a:lstStyle/>
          <a:p>
            <a:pPr marL="0" indent="0" algn="just">
              <a:lnSpc>
                <a:spcPct val="90000"/>
              </a:lnSpc>
              <a:buNone/>
            </a:pPr>
            <a:r>
              <a:rPr lang="en-GB" sz="1700" dirty="0"/>
              <a:t>The Sponsor organisation must appoint an Authorising Officer who is either the owner, director or someone who has a controlling interest in the business.</a:t>
            </a:r>
          </a:p>
          <a:p>
            <a:pPr marL="0" indent="0" algn="just">
              <a:lnSpc>
                <a:spcPct val="90000"/>
              </a:lnSpc>
              <a:buNone/>
            </a:pPr>
            <a:endParaRPr lang="en-GB" sz="1700" dirty="0"/>
          </a:p>
          <a:p>
            <a:pPr marL="0" indent="0" algn="just">
              <a:lnSpc>
                <a:spcPct val="90000"/>
              </a:lnSpc>
              <a:buNone/>
            </a:pPr>
            <a:r>
              <a:rPr lang="en-GB" sz="1700" dirty="0"/>
              <a:t>Legal representatives cannot become Authorising Officers but can be appointed Level 1 users. </a:t>
            </a:r>
          </a:p>
          <a:p>
            <a:pPr algn="just">
              <a:lnSpc>
                <a:spcPct val="90000"/>
              </a:lnSpc>
            </a:pPr>
            <a:endParaRPr lang="en-GB" sz="1700" dirty="0"/>
          </a:p>
          <a:p>
            <a:pPr marL="0" indent="0" algn="just">
              <a:lnSpc>
                <a:spcPct val="90000"/>
              </a:lnSpc>
              <a:buNone/>
            </a:pPr>
            <a:r>
              <a:rPr lang="en-GB" sz="1700" dirty="0"/>
              <a:t>Sponsors are reminded that the username and password are strictly confidential and should never be disclosed to any third party without permission of the Authorising Officer. </a:t>
            </a:r>
          </a:p>
          <a:p>
            <a:pPr>
              <a:lnSpc>
                <a:spcPct val="90000"/>
              </a:lnSpc>
            </a:pPr>
            <a:endParaRPr lang="en-GB" sz="1700" dirty="0"/>
          </a:p>
        </p:txBody>
      </p:sp>
      <p:pic>
        <p:nvPicPr>
          <p:cNvPr id="11" name="Picture 4" descr="Pen placed on top of a signature line">
            <a:extLst>
              <a:ext uri="{FF2B5EF4-FFF2-40B4-BE49-F238E27FC236}">
                <a16:creationId xmlns:a16="http://schemas.microsoft.com/office/drawing/2014/main" id="{410F409C-AD5A-1690-0DA1-8A91075C8A27}"/>
              </a:ext>
            </a:extLst>
          </p:cNvPr>
          <p:cNvPicPr>
            <a:picLocks noChangeAspect="1"/>
          </p:cNvPicPr>
          <p:nvPr/>
        </p:nvPicPr>
        <p:blipFill rotWithShape="1">
          <a:blip r:embed="rId2"/>
          <a:srcRect l="47491" r="-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40156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pPr>
              <a:lnSpc>
                <a:spcPct val="90000"/>
              </a:lnSpc>
            </a:pPr>
            <a:r>
              <a:rPr lang="en-GB"/>
              <a:t>Documents Required for the Sponsor Licence Application</a:t>
            </a:r>
          </a:p>
        </p:txBody>
      </p:sp>
      <p:sp>
        <p:nvSpPr>
          <p:cNvPr id="11" name="Isosceles Triangle 1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4" name="Content Placeholder 2">
            <a:extLst>
              <a:ext uri="{FF2B5EF4-FFF2-40B4-BE49-F238E27FC236}">
                <a16:creationId xmlns:a16="http://schemas.microsoft.com/office/drawing/2014/main" id="{EFDD0F9F-9895-6CBC-55AE-4C901B08F702}"/>
              </a:ext>
            </a:extLst>
          </p:cNvPr>
          <p:cNvGraphicFramePr>
            <a:graphicFrameLocks noGrp="1"/>
          </p:cNvGraphicFramePr>
          <p:nvPr>
            <p:ph idx="1"/>
            <p:extLst>
              <p:ext uri="{D42A27DB-BD31-4B8C-83A1-F6EECF244321}">
                <p14:modId xmlns:p14="http://schemas.microsoft.com/office/powerpoint/2010/main" val="296177493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501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77334" y="609599"/>
            <a:ext cx="3843375" cy="5545667"/>
          </a:xfrm>
        </p:spPr>
        <p:txBody>
          <a:bodyPr anchor="ctr">
            <a:normAutofit/>
          </a:bodyPr>
          <a:lstStyle/>
          <a:p>
            <a:r>
              <a:rPr lang="en-GB">
                <a:solidFill>
                  <a:schemeClr val="tx1">
                    <a:lumMod val="85000"/>
                    <a:lumOff val="15000"/>
                  </a:schemeClr>
                </a:solidFill>
              </a:rPr>
              <a:t>TIMEFRAMES  </a:t>
            </a:r>
          </a:p>
        </p:txBody>
      </p:sp>
      <p:sp>
        <p:nvSpPr>
          <p:cNvPr id="3" name="Content Placeholder 2"/>
          <p:cNvSpPr>
            <a:spLocks noGrp="1"/>
          </p:cNvSpPr>
          <p:nvPr>
            <p:ph idx="1"/>
          </p:nvPr>
        </p:nvSpPr>
        <p:spPr>
          <a:xfrm>
            <a:off x="6116084" y="609600"/>
            <a:ext cx="5511296" cy="5545667"/>
          </a:xfrm>
        </p:spPr>
        <p:txBody>
          <a:bodyPr anchor="ctr">
            <a:normAutofit/>
          </a:bodyPr>
          <a:lstStyle/>
          <a:p>
            <a:pPr marL="0" indent="0" algn="just">
              <a:buNone/>
            </a:pPr>
            <a:r>
              <a:rPr lang="en-GB" dirty="0">
                <a:solidFill>
                  <a:srgbClr val="FFFFFF"/>
                </a:solidFill>
              </a:rPr>
              <a:t>All Sponsor Licences are decided within 8 weeks from submission of the application. </a:t>
            </a:r>
          </a:p>
          <a:p>
            <a:pPr marL="0" indent="0" algn="just">
              <a:buNone/>
            </a:pPr>
            <a:endParaRPr lang="en-GB" dirty="0">
              <a:solidFill>
                <a:srgbClr val="FFFFFF"/>
              </a:solidFill>
            </a:endParaRPr>
          </a:p>
          <a:p>
            <a:pPr marL="0" indent="0" algn="just">
              <a:buNone/>
            </a:pPr>
            <a:r>
              <a:rPr lang="en-GB" dirty="0">
                <a:solidFill>
                  <a:srgbClr val="FFFFFF"/>
                </a:solidFill>
              </a:rPr>
              <a:t>However, there is a priority service where providers can pay an additional  £500 Home Office fee for a decision within 10 working days. However, this is on a lottery basis as the Home Office are only processing 10 cases a day.</a:t>
            </a:r>
          </a:p>
          <a:p>
            <a:pPr marL="0" indent="0" algn="just">
              <a:buNone/>
            </a:pPr>
            <a:endParaRPr lang="en-GB" dirty="0">
              <a:solidFill>
                <a:srgbClr val="FFFFFF"/>
              </a:solidFill>
            </a:endParaRPr>
          </a:p>
          <a:p>
            <a:pPr marL="0" indent="0" algn="just">
              <a:buNone/>
            </a:pPr>
            <a:r>
              <a:rPr lang="en-GB" dirty="0">
                <a:solidFill>
                  <a:srgbClr val="FFFFFF"/>
                </a:solidFill>
              </a:rPr>
              <a:t>A decision will be made with or without conducting a pre-licence visit. Aston Brooke have a good relationship with the majority of the compliance officers.  </a:t>
            </a:r>
          </a:p>
          <a:p>
            <a:pPr marL="0" indent="0">
              <a:buNone/>
            </a:pPr>
            <a:endParaRPr lang="en-GB" dirty="0">
              <a:solidFill>
                <a:srgbClr val="FFFFFF"/>
              </a:solidFill>
            </a:endParaRPr>
          </a:p>
          <a:p>
            <a:pPr marL="0" indent="0">
              <a:buNone/>
            </a:pPr>
            <a:endParaRPr lang="en-GB" dirty="0">
              <a:solidFill>
                <a:srgbClr val="FFFFFF"/>
              </a:solidFill>
            </a:endParaRPr>
          </a:p>
        </p:txBody>
      </p:sp>
    </p:spTree>
    <p:extLst>
      <p:ext uri="{BB962C8B-B14F-4D97-AF65-F5344CB8AC3E}">
        <p14:creationId xmlns:p14="http://schemas.microsoft.com/office/powerpoint/2010/main" val="283383239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49562" y="609600"/>
            <a:ext cx="6424440" cy="1320800"/>
          </a:xfrm>
        </p:spPr>
        <p:txBody>
          <a:bodyPr>
            <a:normAutofit/>
          </a:bodyPr>
          <a:lstStyle/>
          <a:p>
            <a:r>
              <a:rPr lang="en-GB" dirty="0"/>
              <a:t>CURRENT CLIMATE </a:t>
            </a:r>
          </a:p>
        </p:txBody>
      </p:sp>
      <p:pic>
        <p:nvPicPr>
          <p:cNvPr id="27" name="Picture 4" descr="An abstract financial digital analysis">
            <a:extLst>
              <a:ext uri="{FF2B5EF4-FFF2-40B4-BE49-F238E27FC236}">
                <a16:creationId xmlns:a16="http://schemas.microsoft.com/office/drawing/2014/main" id="{F9F6C9DB-51A9-A288-2E5B-11A791516F7E}"/>
              </a:ext>
            </a:extLst>
          </p:cNvPr>
          <p:cNvPicPr>
            <a:picLocks noChangeAspect="1"/>
          </p:cNvPicPr>
          <p:nvPr/>
        </p:nvPicPr>
        <p:blipFill rotWithShape="1">
          <a:blip r:embed="rId2"/>
          <a:srcRect l="52757" r="25149"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8" name="Isosceles Triangle 8">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849562" y="2160589"/>
            <a:ext cx="6424440" cy="3880773"/>
          </a:xfrm>
        </p:spPr>
        <p:txBody>
          <a:bodyPr>
            <a:normAutofit/>
          </a:bodyPr>
          <a:lstStyle/>
          <a:p>
            <a:pPr marL="0" indent="0" algn="just">
              <a:buNone/>
            </a:pPr>
            <a:r>
              <a:rPr lang="en-GB" dirty="0"/>
              <a:t>It is clear that care providers are struggling to recruit and this is due to a combination of factors including low wages, the pandemic and Brexit-related workforce changes. </a:t>
            </a:r>
          </a:p>
          <a:p>
            <a:pPr marL="0" indent="0" algn="just">
              <a:buNone/>
            </a:pPr>
            <a:endParaRPr lang="en-GB" dirty="0"/>
          </a:p>
          <a:p>
            <a:pPr marL="0" indent="0" algn="just">
              <a:buNone/>
            </a:pPr>
            <a:r>
              <a:rPr lang="en-GB" dirty="0"/>
              <a:t>This is against a backdrop of an increasing number of adults who need support across the country.</a:t>
            </a:r>
          </a:p>
          <a:p>
            <a:pPr marL="0" indent="0" algn="just">
              <a:buNone/>
            </a:pPr>
            <a:endParaRPr lang="en-GB" dirty="0"/>
          </a:p>
          <a:p>
            <a:pPr marL="0" indent="0" algn="just">
              <a:buNone/>
            </a:pPr>
            <a:r>
              <a:rPr lang="en-GB" dirty="0"/>
              <a:t>The number of sponsor licences have exponentially increased since the introduction of the New Points Based System and Brexit. </a:t>
            </a:r>
          </a:p>
          <a:p>
            <a:pPr marL="0" indent="0">
              <a:buNone/>
            </a:pPr>
            <a:endParaRPr lang="en-GB" dirty="0"/>
          </a:p>
        </p:txBody>
      </p:sp>
    </p:spTree>
    <p:extLst>
      <p:ext uri="{BB962C8B-B14F-4D97-AF65-F5344CB8AC3E}">
        <p14:creationId xmlns:p14="http://schemas.microsoft.com/office/powerpoint/2010/main" val="42159438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0</TotalTime>
  <Words>1088</Words>
  <Application>Microsoft Office PowerPoint</Application>
  <PresentationFormat>Widescreen</PresentationFormat>
  <Paragraphs>114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   ASTON BROOKE SOLICITORS </vt:lpstr>
      <vt:lpstr>ASTON BROOKE SOLICITORS</vt:lpstr>
      <vt:lpstr>SPONSORSHIP MANAGEMENT SYSTEM</vt:lpstr>
      <vt:lpstr>HR IMMIGRATION COMPLIANCE </vt:lpstr>
      <vt:lpstr>HOME OFFICE RATING </vt:lpstr>
      <vt:lpstr>AUTHORISING OFFICER </vt:lpstr>
      <vt:lpstr>Documents Required for the Sponsor Licence Application</vt:lpstr>
      <vt:lpstr>TIMEFRAMES  </vt:lpstr>
      <vt:lpstr>CURRENT CLIMATE </vt:lpstr>
      <vt:lpstr>COST BENEFITS TO PROVIDERS </vt:lpstr>
      <vt:lpstr>BENEFITS TO PROVIDERS </vt:lpstr>
      <vt:lpstr>CARE ENGLAND MEMBERS HOLDING A SPONSOR LICENCE  </vt:lpstr>
      <vt:lpstr>CARE ENGLAND MEMBERS HOLDING A SPONSOR LICENCE</vt:lpstr>
      <vt:lpstr>CARE ENGLAND MEMBERS HOLDING A SPONSOR LICENCE </vt:lpstr>
      <vt:lpstr>AB ONLINE CASE MANAGEMENT SYSTEM  </vt:lpstr>
      <vt:lpstr>ASTON BROOKE SOLICITORS SERVICES</vt:lpstr>
      <vt:lpstr>ASTON BROOKE SOLICITORS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challenge to reduce the ielts score</dc:title>
  <dc:creator>Atif Mian</dc:creator>
  <cp:lastModifiedBy>Kashif Majeed : Aston Brooke Solicitors</cp:lastModifiedBy>
  <cp:revision>37</cp:revision>
  <dcterms:created xsi:type="dcterms:W3CDTF">2019-09-02T10:58:30Z</dcterms:created>
  <dcterms:modified xsi:type="dcterms:W3CDTF">2023-07-09T16:40:56Z</dcterms:modified>
</cp:coreProperties>
</file>