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00850" cy="99329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660"/>
  </p:normalViewPr>
  <p:slideViewPr>
    <p:cSldViewPr snapToGrid="0">
      <p:cViewPr>
        <p:scale>
          <a:sx n="100" d="100"/>
          <a:sy n="100" d="100"/>
        </p:scale>
        <p:origin x="216" y="4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E8125F4-68A1-4899-8D15-9B09C08AE6E1}" type="datetimeFigureOut">
              <a:rPr lang="en-GB" smtClean="0"/>
              <a:t>12/04/2024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587376-7B9A-40D3-B9DB-938734C8D9CA}" type="slidenum">
              <a:rPr lang="en-GB" smtClean="0"/>
              <a:t>‹#›</a:t>
            </a:fld>
            <a:endParaRPr lang="en-GB"/>
          </a:p>
        </p:txBody>
      </p:sp>
    </p:spTree>
    <p:extLst>
      <p:ext uri="{BB962C8B-B14F-4D97-AF65-F5344CB8AC3E}">
        <p14:creationId xmlns:p14="http://schemas.microsoft.com/office/powerpoint/2010/main" val="1086149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8125F4-68A1-4899-8D15-9B09C08AE6E1}" type="datetimeFigureOut">
              <a:rPr lang="en-GB" smtClean="0"/>
              <a:t>12/04/2024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587376-7B9A-40D3-B9DB-938734C8D9CA}" type="slidenum">
              <a:rPr lang="en-GB" smtClean="0"/>
              <a:t>‹#›</a:t>
            </a:fld>
            <a:endParaRPr lang="en-GB"/>
          </a:p>
        </p:txBody>
      </p:sp>
    </p:spTree>
    <p:extLst>
      <p:ext uri="{BB962C8B-B14F-4D97-AF65-F5344CB8AC3E}">
        <p14:creationId xmlns:p14="http://schemas.microsoft.com/office/powerpoint/2010/main" val="344009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8125F4-68A1-4899-8D15-9B09C08AE6E1}" type="datetimeFigureOut">
              <a:rPr lang="en-GB" smtClean="0"/>
              <a:t>12/04/2024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587376-7B9A-40D3-B9DB-938734C8D9CA}" type="slidenum">
              <a:rPr lang="en-GB" smtClean="0"/>
              <a:t>‹#›</a:t>
            </a:fld>
            <a:endParaRPr lang="en-GB"/>
          </a:p>
        </p:txBody>
      </p:sp>
    </p:spTree>
    <p:extLst>
      <p:ext uri="{BB962C8B-B14F-4D97-AF65-F5344CB8AC3E}">
        <p14:creationId xmlns:p14="http://schemas.microsoft.com/office/powerpoint/2010/main" val="2826871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8125F4-68A1-4899-8D15-9B09C08AE6E1}" type="datetimeFigureOut">
              <a:rPr lang="en-GB" smtClean="0"/>
              <a:t>12/04/2024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587376-7B9A-40D3-B9DB-938734C8D9CA}" type="slidenum">
              <a:rPr lang="en-GB" smtClean="0"/>
              <a:t>‹#›</a:t>
            </a:fld>
            <a:endParaRPr lang="en-GB"/>
          </a:p>
        </p:txBody>
      </p:sp>
    </p:spTree>
    <p:extLst>
      <p:ext uri="{BB962C8B-B14F-4D97-AF65-F5344CB8AC3E}">
        <p14:creationId xmlns:p14="http://schemas.microsoft.com/office/powerpoint/2010/main" val="4230437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8125F4-68A1-4899-8D15-9B09C08AE6E1}" type="datetimeFigureOut">
              <a:rPr lang="en-GB" smtClean="0"/>
              <a:t>12/04/2024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587376-7B9A-40D3-B9DB-938734C8D9CA}" type="slidenum">
              <a:rPr lang="en-GB" smtClean="0"/>
              <a:t>‹#›</a:t>
            </a:fld>
            <a:endParaRPr lang="en-GB"/>
          </a:p>
        </p:txBody>
      </p:sp>
    </p:spTree>
    <p:extLst>
      <p:ext uri="{BB962C8B-B14F-4D97-AF65-F5344CB8AC3E}">
        <p14:creationId xmlns:p14="http://schemas.microsoft.com/office/powerpoint/2010/main" val="1429514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E8125F4-68A1-4899-8D15-9B09C08AE6E1}" type="datetimeFigureOut">
              <a:rPr lang="en-GB" smtClean="0"/>
              <a:t>12/04/2024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587376-7B9A-40D3-B9DB-938734C8D9CA}" type="slidenum">
              <a:rPr lang="en-GB" smtClean="0"/>
              <a:t>‹#›</a:t>
            </a:fld>
            <a:endParaRPr lang="en-GB"/>
          </a:p>
        </p:txBody>
      </p:sp>
    </p:spTree>
    <p:extLst>
      <p:ext uri="{BB962C8B-B14F-4D97-AF65-F5344CB8AC3E}">
        <p14:creationId xmlns:p14="http://schemas.microsoft.com/office/powerpoint/2010/main" val="2844844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E8125F4-68A1-4899-8D15-9B09C08AE6E1}" type="datetimeFigureOut">
              <a:rPr lang="en-GB" smtClean="0"/>
              <a:t>12/04/2024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D587376-7B9A-40D3-B9DB-938734C8D9CA}" type="slidenum">
              <a:rPr lang="en-GB" smtClean="0"/>
              <a:t>‹#›</a:t>
            </a:fld>
            <a:endParaRPr lang="en-GB"/>
          </a:p>
        </p:txBody>
      </p:sp>
    </p:spTree>
    <p:extLst>
      <p:ext uri="{BB962C8B-B14F-4D97-AF65-F5344CB8AC3E}">
        <p14:creationId xmlns:p14="http://schemas.microsoft.com/office/powerpoint/2010/main" val="1976263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E8125F4-68A1-4899-8D15-9B09C08AE6E1}" type="datetimeFigureOut">
              <a:rPr lang="en-GB" smtClean="0"/>
              <a:t>12/04/2024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D587376-7B9A-40D3-B9DB-938734C8D9CA}" type="slidenum">
              <a:rPr lang="en-GB" smtClean="0"/>
              <a:t>‹#›</a:t>
            </a:fld>
            <a:endParaRPr lang="en-GB"/>
          </a:p>
        </p:txBody>
      </p:sp>
    </p:spTree>
    <p:extLst>
      <p:ext uri="{BB962C8B-B14F-4D97-AF65-F5344CB8AC3E}">
        <p14:creationId xmlns:p14="http://schemas.microsoft.com/office/powerpoint/2010/main" val="2950809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8125F4-68A1-4899-8D15-9B09C08AE6E1}" type="datetimeFigureOut">
              <a:rPr lang="en-GB" smtClean="0"/>
              <a:t>12/04/2024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D587376-7B9A-40D3-B9DB-938734C8D9CA}" type="slidenum">
              <a:rPr lang="en-GB" smtClean="0"/>
              <a:t>‹#›</a:t>
            </a:fld>
            <a:endParaRPr lang="en-GB"/>
          </a:p>
        </p:txBody>
      </p:sp>
    </p:spTree>
    <p:extLst>
      <p:ext uri="{BB962C8B-B14F-4D97-AF65-F5344CB8AC3E}">
        <p14:creationId xmlns:p14="http://schemas.microsoft.com/office/powerpoint/2010/main" val="3835869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E8125F4-68A1-4899-8D15-9B09C08AE6E1}" type="datetimeFigureOut">
              <a:rPr lang="en-GB" smtClean="0"/>
              <a:t>12/04/2024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587376-7B9A-40D3-B9DB-938734C8D9CA}" type="slidenum">
              <a:rPr lang="en-GB" smtClean="0"/>
              <a:t>‹#›</a:t>
            </a:fld>
            <a:endParaRPr lang="en-GB"/>
          </a:p>
        </p:txBody>
      </p:sp>
    </p:spTree>
    <p:extLst>
      <p:ext uri="{BB962C8B-B14F-4D97-AF65-F5344CB8AC3E}">
        <p14:creationId xmlns:p14="http://schemas.microsoft.com/office/powerpoint/2010/main" val="4204287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E8125F4-68A1-4899-8D15-9B09C08AE6E1}" type="datetimeFigureOut">
              <a:rPr lang="en-GB" smtClean="0"/>
              <a:t>12/04/2024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587376-7B9A-40D3-B9DB-938734C8D9CA}" type="slidenum">
              <a:rPr lang="en-GB" smtClean="0"/>
              <a:t>‹#›</a:t>
            </a:fld>
            <a:endParaRPr lang="en-GB"/>
          </a:p>
        </p:txBody>
      </p:sp>
    </p:spTree>
    <p:extLst>
      <p:ext uri="{BB962C8B-B14F-4D97-AF65-F5344CB8AC3E}">
        <p14:creationId xmlns:p14="http://schemas.microsoft.com/office/powerpoint/2010/main" val="3777071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8125F4-68A1-4899-8D15-9B09C08AE6E1}" type="datetimeFigureOut">
              <a:rPr lang="en-GB" smtClean="0"/>
              <a:t>12/04/2024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587376-7B9A-40D3-B9DB-938734C8D9CA}" type="slidenum">
              <a:rPr lang="en-GB" smtClean="0"/>
              <a:t>‹#›</a:t>
            </a:fld>
            <a:endParaRPr lang="en-GB"/>
          </a:p>
        </p:txBody>
      </p:sp>
    </p:spTree>
    <p:extLst>
      <p:ext uri="{BB962C8B-B14F-4D97-AF65-F5344CB8AC3E}">
        <p14:creationId xmlns:p14="http://schemas.microsoft.com/office/powerpoint/2010/main" val="3626644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0" y="6781415"/>
            <a:ext cx="12192000" cy="7658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5123" name="Rectangle 4"/>
          <p:cNvSpPr>
            <a:spLocks noChangeArrowheads="1"/>
          </p:cNvSpPr>
          <p:nvPr/>
        </p:nvSpPr>
        <p:spPr bwMode="auto">
          <a:xfrm>
            <a:off x="10221" y="6672773"/>
            <a:ext cx="12192000" cy="8038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5125" name="TextBox 1"/>
          <p:cNvSpPr txBox="1">
            <a:spLocks noChangeArrowheads="1"/>
          </p:cNvSpPr>
          <p:nvPr/>
        </p:nvSpPr>
        <p:spPr bwMode="auto">
          <a:xfrm>
            <a:off x="5759816" y="224002"/>
            <a:ext cx="454417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dirty="0">
                <a:solidFill>
                  <a:srgbClr val="00B050"/>
                </a:solidFill>
              </a:rPr>
              <a:t>Dementia Forward </a:t>
            </a:r>
            <a:r>
              <a:rPr lang="en-GB" altLang="en-US" dirty="0" smtClean="0">
                <a:solidFill>
                  <a:srgbClr val="00B050"/>
                </a:solidFill>
              </a:rPr>
              <a:t>Young Onset </a:t>
            </a:r>
          </a:p>
          <a:p>
            <a:pPr algn="ctr"/>
            <a:r>
              <a:rPr lang="en-GB" altLang="en-US" dirty="0" smtClean="0">
                <a:solidFill>
                  <a:srgbClr val="00B050"/>
                </a:solidFill>
              </a:rPr>
              <a:t>Service </a:t>
            </a:r>
            <a:r>
              <a:rPr lang="en-GB" altLang="en-US" dirty="0">
                <a:solidFill>
                  <a:srgbClr val="00B050"/>
                </a:solidFill>
              </a:rPr>
              <a:t>delivery model</a:t>
            </a:r>
          </a:p>
        </p:txBody>
      </p:sp>
      <p:sp>
        <p:nvSpPr>
          <p:cNvPr id="5126" name="TextBox 2"/>
          <p:cNvSpPr txBox="1">
            <a:spLocks noChangeArrowheads="1"/>
          </p:cNvSpPr>
          <p:nvPr/>
        </p:nvSpPr>
        <p:spPr bwMode="auto">
          <a:xfrm>
            <a:off x="82519" y="192251"/>
            <a:ext cx="4950274" cy="830263"/>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600" b="1"/>
              <a:t>Referrals in from:</a:t>
            </a:r>
            <a:r>
              <a:rPr lang="en-GB" altLang="en-US" sz="1600"/>
              <a:t> </a:t>
            </a:r>
          </a:p>
          <a:p>
            <a:pPr algn="ctr"/>
            <a:r>
              <a:rPr lang="en-GB" altLang="en-US" sz="1600"/>
              <a:t>Self / health / social care / other agencies </a:t>
            </a:r>
          </a:p>
          <a:p>
            <a:pPr algn="ctr"/>
            <a:r>
              <a:rPr lang="en-GB" altLang="en-US" sz="1600"/>
              <a:t>Received via help line / post / website</a:t>
            </a:r>
          </a:p>
        </p:txBody>
      </p:sp>
      <p:sp>
        <p:nvSpPr>
          <p:cNvPr id="5127" name="TextBox 3"/>
          <p:cNvSpPr txBox="1">
            <a:spLocks noChangeArrowheads="1"/>
          </p:cNvSpPr>
          <p:nvPr/>
        </p:nvSpPr>
        <p:spPr bwMode="auto">
          <a:xfrm>
            <a:off x="10238757" y="2015372"/>
            <a:ext cx="1728787" cy="738664"/>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400" dirty="0" smtClean="0"/>
              <a:t>Outward Bound weekly day </a:t>
            </a:r>
            <a:r>
              <a:rPr lang="en-GB" altLang="en-US" sz="1400" dirty="0"/>
              <a:t>services </a:t>
            </a:r>
            <a:r>
              <a:rPr lang="en-GB" altLang="en-US" sz="1400" dirty="0" smtClean="0"/>
              <a:t>Clubs</a:t>
            </a:r>
            <a:endParaRPr lang="en-GB" altLang="en-US" sz="1400" dirty="0"/>
          </a:p>
        </p:txBody>
      </p:sp>
      <p:sp>
        <p:nvSpPr>
          <p:cNvPr id="5128" name="TextBox 4"/>
          <p:cNvSpPr txBox="1">
            <a:spLocks noChangeArrowheads="1"/>
          </p:cNvSpPr>
          <p:nvPr/>
        </p:nvSpPr>
        <p:spPr bwMode="auto">
          <a:xfrm>
            <a:off x="82519" y="1330162"/>
            <a:ext cx="4950274" cy="584200"/>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600" b="1"/>
              <a:t>Helpline</a:t>
            </a:r>
            <a:r>
              <a:rPr lang="en-GB" altLang="en-US" sz="1600"/>
              <a:t> - People calling the </a:t>
            </a:r>
            <a:r>
              <a:rPr lang="en-GB" altLang="en-US" sz="1600" b="1"/>
              <a:t>help line </a:t>
            </a:r>
            <a:r>
              <a:rPr lang="en-GB" altLang="en-US" sz="1600"/>
              <a:t>can receive support immediately if needed</a:t>
            </a:r>
          </a:p>
        </p:txBody>
      </p:sp>
      <p:sp>
        <p:nvSpPr>
          <p:cNvPr id="5129" name="TextBox 10"/>
          <p:cNvSpPr txBox="1">
            <a:spLocks noChangeArrowheads="1"/>
          </p:cNvSpPr>
          <p:nvPr/>
        </p:nvSpPr>
        <p:spPr bwMode="auto">
          <a:xfrm>
            <a:off x="71406" y="2182491"/>
            <a:ext cx="4971255" cy="584775"/>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600" dirty="0"/>
              <a:t>Weekly case meetings to allocate </a:t>
            </a:r>
            <a:r>
              <a:rPr lang="en-GB" altLang="en-US" sz="1600" dirty="0" smtClean="0"/>
              <a:t>referrals to Young Onset Dementia Support Advisor</a:t>
            </a:r>
            <a:endParaRPr lang="en-GB" altLang="en-US" sz="1600" dirty="0"/>
          </a:p>
        </p:txBody>
      </p:sp>
      <p:sp>
        <p:nvSpPr>
          <p:cNvPr id="5130" name="TextBox 11"/>
          <p:cNvSpPr txBox="1">
            <a:spLocks noChangeArrowheads="1"/>
          </p:cNvSpPr>
          <p:nvPr/>
        </p:nvSpPr>
        <p:spPr bwMode="auto">
          <a:xfrm>
            <a:off x="71406" y="3040244"/>
            <a:ext cx="4971255" cy="338138"/>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600" dirty="0"/>
              <a:t>Calls made to clients to arrange first home visit</a:t>
            </a:r>
          </a:p>
        </p:txBody>
      </p:sp>
      <p:sp>
        <p:nvSpPr>
          <p:cNvPr id="5131" name="TextBox 12"/>
          <p:cNvSpPr txBox="1">
            <a:spLocks noChangeArrowheads="1"/>
          </p:cNvSpPr>
          <p:nvPr/>
        </p:nvSpPr>
        <p:spPr bwMode="auto">
          <a:xfrm>
            <a:off x="71406" y="5853068"/>
            <a:ext cx="4961387" cy="584775"/>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600" b="1" dirty="0"/>
              <a:t>Welfare calls </a:t>
            </a:r>
            <a:r>
              <a:rPr lang="en-GB" altLang="en-US" sz="1600" dirty="0"/>
              <a:t>made 3-6 months </a:t>
            </a:r>
            <a:r>
              <a:rPr lang="en-GB" altLang="en-US" sz="1600" dirty="0" smtClean="0"/>
              <a:t>cycle</a:t>
            </a:r>
          </a:p>
          <a:p>
            <a:pPr algn="ctr"/>
            <a:r>
              <a:rPr lang="en-GB" altLang="en-US" sz="1600" dirty="0" smtClean="0"/>
              <a:t>(Client can call Help line when needed)</a:t>
            </a:r>
            <a:endParaRPr lang="en-GB" altLang="en-US" sz="1600" dirty="0"/>
          </a:p>
        </p:txBody>
      </p:sp>
      <p:sp>
        <p:nvSpPr>
          <p:cNvPr id="5132" name="TextBox 13"/>
          <p:cNvSpPr txBox="1">
            <a:spLocks noChangeArrowheads="1"/>
          </p:cNvSpPr>
          <p:nvPr/>
        </p:nvSpPr>
        <p:spPr bwMode="auto">
          <a:xfrm>
            <a:off x="71406" y="3624743"/>
            <a:ext cx="4971255" cy="584200"/>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600" b="1" dirty="0"/>
              <a:t>Home visit </a:t>
            </a:r>
            <a:r>
              <a:rPr lang="en-GB" altLang="en-US" sz="1600" dirty="0"/>
              <a:t>made </a:t>
            </a:r>
            <a:r>
              <a:rPr lang="en-GB" altLang="en-US" sz="1600" dirty="0" smtClean="0"/>
              <a:t>by Dementia Support Advisor– </a:t>
            </a:r>
            <a:r>
              <a:rPr lang="en-GB" altLang="en-US" sz="1600" dirty="0"/>
              <a:t>sometimes more than one </a:t>
            </a:r>
            <a:r>
              <a:rPr lang="en-GB" altLang="en-US" sz="1600" dirty="0" smtClean="0"/>
              <a:t>visit is </a:t>
            </a:r>
            <a:r>
              <a:rPr lang="en-GB" altLang="en-US" sz="1600" dirty="0"/>
              <a:t>required</a:t>
            </a:r>
          </a:p>
        </p:txBody>
      </p:sp>
      <p:sp>
        <p:nvSpPr>
          <p:cNvPr id="5133" name="TextBox 14"/>
          <p:cNvSpPr txBox="1">
            <a:spLocks noChangeArrowheads="1"/>
          </p:cNvSpPr>
          <p:nvPr/>
        </p:nvSpPr>
        <p:spPr bwMode="auto">
          <a:xfrm>
            <a:off x="71406" y="4361854"/>
            <a:ext cx="4971255" cy="585788"/>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600" b="1" dirty="0"/>
              <a:t>Signposting</a:t>
            </a:r>
            <a:r>
              <a:rPr lang="en-GB" altLang="en-US" sz="1600" dirty="0"/>
              <a:t> and onward referrals made (internal and external) and information sent to client</a:t>
            </a:r>
          </a:p>
        </p:txBody>
      </p:sp>
      <p:sp>
        <p:nvSpPr>
          <p:cNvPr id="5134" name="TextBox 15"/>
          <p:cNvSpPr txBox="1">
            <a:spLocks noChangeArrowheads="1"/>
          </p:cNvSpPr>
          <p:nvPr/>
        </p:nvSpPr>
        <p:spPr bwMode="auto">
          <a:xfrm>
            <a:off x="76201" y="5076030"/>
            <a:ext cx="4966460" cy="585788"/>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600" b="1" dirty="0"/>
              <a:t>Ongoing support </a:t>
            </a:r>
            <a:r>
              <a:rPr lang="en-GB" altLang="en-US" sz="1600" dirty="0"/>
              <a:t>- Helpline add client to ongoing support database and chronological notes begin</a:t>
            </a:r>
          </a:p>
        </p:txBody>
      </p:sp>
      <p:sp>
        <p:nvSpPr>
          <p:cNvPr id="5135" name="TextBox 16"/>
          <p:cNvSpPr txBox="1">
            <a:spLocks noChangeArrowheads="1"/>
          </p:cNvSpPr>
          <p:nvPr/>
        </p:nvSpPr>
        <p:spPr bwMode="auto">
          <a:xfrm>
            <a:off x="10238758" y="3479651"/>
            <a:ext cx="1728787" cy="523220"/>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400" dirty="0" smtClean="0"/>
              <a:t>Regular social events</a:t>
            </a:r>
            <a:endParaRPr lang="en-GB" altLang="en-US" sz="1400" dirty="0"/>
          </a:p>
        </p:txBody>
      </p:sp>
      <p:sp>
        <p:nvSpPr>
          <p:cNvPr id="5136" name="TextBox 17"/>
          <p:cNvSpPr txBox="1">
            <a:spLocks noChangeArrowheads="1"/>
          </p:cNvSpPr>
          <p:nvPr/>
        </p:nvSpPr>
        <p:spPr bwMode="auto">
          <a:xfrm>
            <a:off x="10238758" y="4096932"/>
            <a:ext cx="1728788" cy="738188"/>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400"/>
              <a:t>Access to Dementia Specialist Nurse</a:t>
            </a:r>
          </a:p>
        </p:txBody>
      </p:sp>
      <p:sp>
        <p:nvSpPr>
          <p:cNvPr id="5138" name="TextBox 18"/>
          <p:cNvSpPr txBox="1">
            <a:spLocks noChangeArrowheads="1"/>
          </p:cNvSpPr>
          <p:nvPr/>
        </p:nvSpPr>
        <p:spPr bwMode="auto">
          <a:xfrm>
            <a:off x="5519738" y="1231080"/>
            <a:ext cx="939264" cy="523220"/>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400" dirty="0"/>
              <a:t>1 week response</a:t>
            </a:r>
          </a:p>
        </p:txBody>
      </p:sp>
      <p:sp>
        <p:nvSpPr>
          <p:cNvPr id="5142" name="TextBox 27"/>
          <p:cNvSpPr txBox="1">
            <a:spLocks noChangeArrowheads="1"/>
          </p:cNvSpPr>
          <p:nvPr/>
        </p:nvSpPr>
        <p:spPr bwMode="auto">
          <a:xfrm>
            <a:off x="10303988" y="1300239"/>
            <a:ext cx="1741488"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400" dirty="0">
                <a:solidFill>
                  <a:srgbClr val="00B050"/>
                </a:solidFill>
              </a:rPr>
              <a:t>Other Dementia Forward </a:t>
            </a:r>
            <a:r>
              <a:rPr lang="en-GB" altLang="en-US" sz="1400" dirty="0" smtClean="0">
                <a:solidFill>
                  <a:srgbClr val="00B050"/>
                </a:solidFill>
              </a:rPr>
              <a:t>Young Onset services</a:t>
            </a:r>
            <a:endParaRPr lang="en-GB" altLang="en-US" sz="1400" dirty="0">
              <a:solidFill>
                <a:srgbClr val="00B050"/>
              </a:solidFill>
            </a:endParaRPr>
          </a:p>
        </p:txBody>
      </p:sp>
      <p:sp>
        <p:nvSpPr>
          <p:cNvPr id="5143" name="TextBox 33"/>
          <p:cNvSpPr txBox="1">
            <a:spLocks noChangeArrowheads="1"/>
          </p:cNvSpPr>
          <p:nvPr/>
        </p:nvSpPr>
        <p:spPr bwMode="auto">
          <a:xfrm>
            <a:off x="10238758" y="4933787"/>
            <a:ext cx="1728788" cy="738664"/>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400" dirty="0" smtClean="0"/>
              <a:t>Education and training programmes </a:t>
            </a:r>
            <a:endParaRPr lang="en-GB" altLang="en-US" sz="1400" dirty="0"/>
          </a:p>
        </p:txBody>
      </p:sp>
      <p:cxnSp>
        <p:nvCxnSpPr>
          <p:cNvPr id="40" name="Straight Arrow Connector 39"/>
          <p:cNvCxnSpPr>
            <a:stCxn id="5126" idx="2"/>
            <a:endCxn id="5128" idx="0"/>
          </p:cNvCxnSpPr>
          <p:nvPr/>
        </p:nvCxnSpPr>
        <p:spPr>
          <a:xfrm>
            <a:off x="2557656" y="1022514"/>
            <a:ext cx="0" cy="307648"/>
          </a:xfrm>
          <a:prstGeom prst="straightConnector1">
            <a:avLst/>
          </a:prstGeom>
          <a:ln w="127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5128" idx="2"/>
            <a:endCxn id="5129" idx="0"/>
          </p:cNvCxnSpPr>
          <p:nvPr/>
        </p:nvCxnSpPr>
        <p:spPr>
          <a:xfrm flipH="1">
            <a:off x="2557034" y="1914362"/>
            <a:ext cx="622" cy="268129"/>
          </a:xfrm>
          <a:prstGeom prst="straightConnector1">
            <a:avLst/>
          </a:prstGeom>
          <a:ln w="127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5129" idx="2"/>
            <a:endCxn id="5130" idx="0"/>
          </p:cNvCxnSpPr>
          <p:nvPr/>
        </p:nvCxnSpPr>
        <p:spPr>
          <a:xfrm>
            <a:off x="2557034" y="2767266"/>
            <a:ext cx="0" cy="272978"/>
          </a:xfrm>
          <a:prstGeom prst="straightConnector1">
            <a:avLst/>
          </a:prstGeom>
          <a:ln w="127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5132" idx="2"/>
            <a:endCxn id="5133" idx="0"/>
          </p:cNvCxnSpPr>
          <p:nvPr/>
        </p:nvCxnSpPr>
        <p:spPr>
          <a:xfrm>
            <a:off x="2557034" y="4208943"/>
            <a:ext cx="0" cy="152911"/>
          </a:xfrm>
          <a:prstGeom prst="straightConnector1">
            <a:avLst/>
          </a:prstGeom>
          <a:ln w="127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5133" idx="2"/>
            <a:endCxn id="5134" idx="0"/>
          </p:cNvCxnSpPr>
          <p:nvPr/>
        </p:nvCxnSpPr>
        <p:spPr>
          <a:xfrm>
            <a:off x="2557034" y="4947642"/>
            <a:ext cx="2397" cy="128388"/>
          </a:xfrm>
          <a:prstGeom prst="straightConnector1">
            <a:avLst/>
          </a:prstGeom>
          <a:ln w="127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6361601" y="1954744"/>
            <a:ext cx="3554963" cy="881142"/>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6546720" y="2033749"/>
            <a:ext cx="3008726" cy="738664"/>
          </a:xfrm>
          <a:prstGeom prst="rect">
            <a:avLst/>
          </a:prstGeom>
          <a:noFill/>
        </p:spPr>
        <p:txBody>
          <a:bodyPr wrap="square" rtlCol="0">
            <a:spAutoFit/>
          </a:bodyPr>
          <a:lstStyle/>
          <a:p>
            <a:pPr algn="ctr"/>
            <a:r>
              <a:rPr lang="en-GB" sz="1400" dirty="0" smtClean="0"/>
              <a:t>Most referrals come from Memory service (post diagnostic) or Primary care (pre diagnostic)</a:t>
            </a:r>
            <a:endParaRPr lang="en-GB" sz="1400" dirty="0"/>
          </a:p>
        </p:txBody>
      </p:sp>
      <p:sp>
        <p:nvSpPr>
          <p:cNvPr id="17" name="Right Bracket 16"/>
          <p:cNvSpPr/>
          <p:nvPr/>
        </p:nvSpPr>
        <p:spPr>
          <a:xfrm>
            <a:off x="5197545" y="192251"/>
            <a:ext cx="234676" cy="3212936"/>
          </a:xfrm>
          <a:prstGeom prst="rightBracket">
            <a:avLst/>
          </a:prstGeom>
          <a:ln w="28575">
            <a:solidFill>
              <a:srgbClr val="00B050"/>
            </a:solidFill>
          </a:ln>
        </p:spPr>
        <p:style>
          <a:lnRef idx="1">
            <a:schemeClr val="accent6"/>
          </a:lnRef>
          <a:fillRef idx="0">
            <a:schemeClr val="accent6"/>
          </a:fillRef>
          <a:effectRef idx="0">
            <a:schemeClr val="accent6"/>
          </a:effectRef>
          <a:fontRef idx="minor">
            <a:schemeClr val="tx1"/>
          </a:fontRef>
        </p:style>
        <p:txBody>
          <a:bodyPr rtlCol="0" anchor="ctr"/>
          <a:lstStyle/>
          <a:p>
            <a:pPr algn="ctr"/>
            <a:endParaRPr lang="en-GB"/>
          </a:p>
        </p:txBody>
      </p:sp>
      <p:pic>
        <p:nvPicPr>
          <p:cNvPr id="5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323169" y="65935"/>
            <a:ext cx="1722307" cy="1008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 name="Oval 65"/>
          <p:cNvSpPr/>
          <p:nvPr/>
        </p:nvSpPr>
        <p:spPr>
          <a:xfrm>
            <a:off x="6141677" y="3109283"/>
            <a:ext cx="3994809" cy="1542454"/>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TextBox 66"/>
          <p:cNvSpPr txBox="1"/>
          <p:nvPr/>
        </p:nvSpPr>
        <p:spPr>
          <a:xfrm>
            <a:off x="6471120" y="3321111"/>
            <a:ext cx="3315809" cy="1169551"/>
          </a:xfrm>
          <a:prstGeom prst="rect">
            <a:avLst/>
          </a:prstGeom>
          <a:noFill/>
        </p:spPr>
        <p:txBody>
          <a:bodyPr wrap="square" rtlCol="0">
            <a:spAutoFit/>
          </a:bodyPr>
          <a:lstStyle/>
          <a:p>
            <a:pPr algn="ctr"/>
            <a:r>
              <a:rPr lang="en-GB" sz="1400" dirty="0" smtClean="0"/>
              <a:t>The family have their named worker from this point on.  Things covered are </a:t>
            </a:r>
            <a:r>
              <a:rPr lang="en-GB" sz="1400" dirty="0" err="1" smtClean="0"/>
              <a:t>eg</a:t>
            </a:r>
            <a:r>
              <a:rPr lang="en-GB" sz="1400" dirty="0" smtClean="0"/>
              <a:t> forward planning, education, benefits, legal and financial planning, emotional and practical support.  </a:t>
            </a:r>
            <a:endParaRPr lang="en-GB" sz="1400" dirty="0"/>
          </a:p>
        </p:txBody>
      </p:sp>
      <p:sp>
        <p:nvSpPr>
          <p:cNvPr id="68" name="Oval 67"/>
          <p:cNvSpPr/>
          <p:nvPr/>
        </p:nvSpPr>
        <p:spPr>
          <a:xfrm>
            <a:off x="6123666" y="4747635"/>
            <a:ext cx="3933129" cy="1824344"/>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TextBox 68"/>
          <p:cNvSpPr txBox="1"/>
          <p:nvPr/>
        </p:nvSpPr>
        <p:spPr>
          <a:xfrm>
            <a:off x="6459002" y="4950253"/>
            <a:ext cx="3315809" cy="1384995"/>
          </a:xfrm>
          <a:prstGeom prst="rect">
            <a:avLst/>
          </a:prstGeom>
          <a:noFill/>
        </p:spPr>
        <p:txBody>
          <a:bodyPr wrap="square" rtlCol="0">
            <a:spAutoFit/>
          </a:bodyPr>
          <a:lstStyle/>
          <a:p>
            <a:pPr algn="ctr"/>
            <a:r>
              <a:rPr lang="en-GB" sz="1400" dirty="0" smtClean="0"/>
              <a:t>As support needs change with the progression Dementia Support Advisors can advocate, liaise with health and social care, assist with finding respite and full time care and continue to support the family as well as the person diagnosed</a:t>
            </a:r>
            <a:endParaRPr lang="en-GB" sz="1400" dirty="0"/>
          </a:p>
        </p:txBody>
      </p:sp>
      <p:sp>
        <p:nvSpPr>
          <p:cNvPr id="70" name="TextBox 3"/>
          <p:cNvSpPr txBox="1">
            <a:spLocks noChangeArrowheads="1"/>
          </p:cNvSpPr>
          <p:nvPr/>
        </p:nvSpPr>
        <p:spPr bwMode="auto">
          <a:xfrm>
            <a:off x="10238757" y="2858579"/>
            <a:ext cx="1728787" cy="523220"/>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400" dirty="0" smtClean="0"/>
              <a:t>Place based day services</a:t>
            </a:r>
            <a:endParaRPr lang="en-GB" altLang="en-US" sz="1400" dirty="0"/>
          </a:p>
        </p:txBody>
      </p:sp>
      <p:sp>
        <p:nvSpPr>
          <p:cNvPr id="71" name="TextBox 33"/>
          <p:cNvSpPr txBox="1">
            <a:spLocks noChangeArrowheads="1"/>
          </p:cNvSpPr>
          <p:nvPr/>
        </p:nvSpPr>
        <p:spPr bwMode="auto">
          <a:xfrm>
            <a:off x="10238758" y="5788160"/>
            <a:ext cx="1728788" cy="523220"/>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400" dirty="0" smtClean="0"/>
              <a:t>Support for employers</a:t>
            </a:r>
            <a:endParaRPr lang="en-GB" altLang="en-US" sz="1400" dirty="0"/>
          </a:p>
        </p:txBody>
      </p:sp>
      <p:cxnSp>
        <p:nvCxnSpPr>
          <p:cNvPr id="43" name="Straight Arrow Connector 42"/>
          <p:cNvCxnSpPr/>
          <p:nvPr/>
        </p:nvCxnSpPr>
        <p:spPr>
          <a:xfrm>
            <a:off x="5079937" y="3621102"/>
            <a:ext cx="6413" cy="2852984"/>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H="1" flipV="1">
            <a:off x="5446898" y="3554963"/>
            <a:ext cx="25215" cy="2882880"/>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76" name="TextBox 18"/>
          <p:cNvSpPr txBox="1">
            <a:spLocks noChangeArrowheads="1"/>
          </p:cNvSpPr>
          <p:nvPr/>
        </p:nvSpPr>
        <p:spPr bwMode="auto">
          <a:xfrm>
            <a:off x="5519738" y="4378542"/>
            <a:ext cx="939264" cy="738664"/>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400" dirty="0" smtClean="0"/>
              <a:t>Ongoing Support cycle</a:t>
            </a:r>
            <a:endParaRPr lang="en-GB" altLang="en-US" sz="1400" dirty="0"/>
          </a:p>
        </p:txBody>
      </p:sp>
      <p:cxnSp>
        <p:nvCxnSpPr>
          <p:cNvPr id="50" name="Straight Arrow Connector 49"/>
          <p:cNvCxnSpPr/>
          <p:nvPr/>
        </p:nvCxnSpPr>
        <p:spPr>
          <a:xfrm>
            <a:off x="5127082" y="6437843"/>
            <a:ext cx="305139" cy="0"/>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flipH="1">
            <a:off x="5086350" y="3621102"/>
            <a:ext cx="305139" cy="0"/>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a:endCxn id="5131" idx="0"/>
          </p:cNvCxnSpPr>
          <p:nvPr/>
        </p:nvCxnSpPr>
        <p:spPr>
          <a:xfrm>
            <a:off x="2552100" y="5664452"/>
            <a:ext cx="0" cy="188616"/>
          </a:xfrm>
          <a:prstGeom prst="straightConnector1">
            <a:avLst/>
          </a:prstGeom>
          <a:ln w="127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a:endCxn id="5132" idx="0"/>
          </p:cNvCxnSpPr>
          <p:nvPr/>
        </p:nvCxnSpPr>
        <p:spPr>
          <a:xfrm>
            <a:off x="2551671" y="3378382"/>
            <a:ext cx="5363" cy="246361"/>
          </a:xfrm>
          <a:prstGeom prst="straightConnector1">
            <a:avLst/>
          </a:prstGeom>
          <a:ln w="127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20123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247</Words>
  <Application>Microsoft Office PowerPoint</Application>
  <PresentationFormat>Widescreen</PresentationFormat>
  <Paragraphs>25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Quinn</dc:creator>
  <cp:lastModifiedBy>Jill Quinn</cp:lastModifiedBy>
  <cp:revision>8</cp:revision>
  <cp:lastPrinted>2024-04-12T09:11:10Z</cp:lastPrinted>
  <dcterms:created xsi:type="dcterms:W3CDTF">2023-06-09T08:08:37Z</dcterms:created>
  <dcterms:modified xsi:type="dcterms:W3CDTF">2024-04-12T10:03:38Z</dcterms:modified>
</cp:coreProperties>
</file>