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sldIdLst>
    <p:sldId id="305" r:id="rId5"/>
    <p:sldId id="263" r:id="rId6"/>
    <p:sldId id="467" r:id="rId7"/>
    <p:sldId id="470" r:id="rId8"/>
    <p:sldId id="468" r:id="rId9"/>
    <p:sldId id="469" r:id="rId10"/>
    <p:sldId id="471" r:id="rId11"/>
    <p:sldId id="472" r:id="rId12"/>
    <p:sldId id="473" r:id="rId13"/>
    <p:sldId id="474" r:id="rId14"/>
    <p:sldId id="475" r:id="rId15"/>
    <p:sldId id="476" r:id="rId16"/>
    <p:sldId id="477" r:id="rId17"/>
    <p:sldId id="478" r:id="rId18"/>
    <p:sldId id="466" r:id="rId19"/>
    <p:sldId id="368" r:id="rId20"/>
    <p:sldId id="367" r:id="rId21"/>
    <p:sldId id="303" r:id="rId22"/>
    <p:sldId id="4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E3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4" autoAdjust="0"/>
    <p:restoredTop sz="94660"/>
  </p:normalViewPr>
  <p:slideViewPr>
    <p:cSldViewPr snapToGrid="0">
      <p:cViewPr>
        <p:scale>
          <a:sx n="125" d="100"/>
          <a:sy n="125" d="100"/>
        </p:scale>
        <p:origin x="90" y="-53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a Doyle (HEMPSONS)" userId="87e8b0ab-5a35-4451-8e28-bed56ee39981" providerId="ADAL" clId="{57C962A6-3A22-4AEB-8DF1-77ACB659B41C}"/>
    <pc:docChg chg="undo custSel addSld delSld modSld">
      <pc:chgData name="Philippa Doyle (HEMPSONS)" userId="87e8b0ab-5a35-4451-8e28-bed56ee39981" providerId="ADAL" clId="{57C962A6-3A22-4AEB-8DF1-77ACB659B41C}" dt="2025-11-27T18:45:02.130" v="6953" actId="20577"/>
      <pc:docMkLst>
        <pc:docMk/>
      </pc:docMkLst>
      <pc:sldChg chg="modSp mod">
        <pc:chgData name="Philippa Doyle (HEMPSONS)" userId="87e8b0ab-5a35-4451-8e28-bed56ee39981" providerId="ADAL" clId="{57C962A6-3A22-4AEB-8DF1-77ACB659B41C}" dt="2025-11-27T17:52:20.768" v="1534" actId="6549"/>
        <pc:sldMkLst>
          <pc:docMk/>
          <pc:sldMk cId="2603537262" sldId="263"/>
        </pc:sldMkLst>
        <pc:spChg chg="mod">
          <ac:chgData name="Philippa Doyle (HEMPSONS)" userId="87e8b0ab-5a35-4451-8e28-bed56ee39981" providerId="ADAL" clId="{57C962A6-3A22-4AEB-8DF1-77ACB659B41C}" dt="2025-11-27T17:52:20.768" v="1534" actId="6549"/>
          <ac:spMkLst>
            <pc:docMk/>
            <pc:sldMk cId="2603537262" sldId="263"/>
            <ac:spMk id="3" creationId="{FD3D5E57-4533-A5BC-D6B5-A9A6A84BC079}"/>
          </ac:spMkLst>
        </pc:spChg>
      </pc:sldChg>
      <pc:sldChg chg="modSp mod">
        <pc:chgData name="Philippa Doyle (HEMPSONS)" userId="87e8b0ab-5a35-4451-8e28-bed56ee39981" providerId="ADAL" clId="{57C962A6-3A22-4AEB-8DF1-77ACB659B41C}" dt="2025-11-26T18:32:01.903" v="59" actId="20577"/>
        <pc:sldMkLst>
          <pc:docMk/>
          <pc:sldMk cId="2161785282" sldId="305"/>
        </pc:sldMkLst>
        <pc:spChg chg="mod">
          <ac:chgData name="Philippa Doyle (HEMPSONS)" userId="87e8b0ab-5a35-4451-8e28-bed56ee39981" providerId="ADAL" clId="{57C962A6-3A22-4AEB-8DF1-77ACB659B41C}" dt="2025-11-26T18:31:49.587" v="34" actId="20577"/>
          <ac:spMkLst>
            <pc:docMk/>
            <pc:sldMk cId="2161785282" sldId="305"/>
            <ac:spMk id="63" creationId="{D34C6E39-E2DF-4A98-BA19-FBF5C5557D43}"/>
          </ac:spMkLst>
        </pc:spChg>
        <pc:spChg chg="mod">
          <ac:chgData name="Philippa Doyle (HEMPSONS)" userId="87e8b0ab-5a35-4451-8e28-bed56ee39981" providerId="ADAL" clId="{57C962A6-3A22-4AEB-8DF1-77ACB659B41C}" dt="2025-11-26T18:32:01.903" v="59" actId="20577"/>
          <ac:spMkLst>
            <pc:docMk/>
            <pc:sldMk cId="2161785282" sldId="305"/>
            <ac:spMk id="64" creationId="{4A5CA4A9-8B6F-4514-9A60-B9CB9C26397D}"/>
          </ac:spMkLst>
        </pc:spChg>
      </pc:sldChg>
      <pc:sldChg chg="del">
        <pc:chgData name="Philippa Doyle (HEMPSONS)" userId="87e8b0ab-5a35-4451-8e28-bed56ee39981" providerId="ADAL" clId="{57C962A6-3A22-4AEB-8DF1-77ACB659B41C}" dt="2025-11-27T18:36:39.222" v="5717" actId="47"/>
        <pc:sldMkLst>
          <pc:docMk/>
          <pc:sldMk cId="3445878377" sldId="306"/>
        </pc:sldMkLst>
      </pc:sldChg>
      <pc:sldChg chg="del">
        <pc:chgData name="Philippa Doyle (HEMPSONS)" userId="87e8b0ab-5a35-4451-8e28-bed56ee39981" providerId="ADAL" clId="{57C962A6-3A22-4AEB-8DF1-77ACB659B41C}" dt="2025-11-27T18:36:09.873" v="5712" actId="47"/>
        <pc:sldMkLst>
          <pc:docMk/>
          <pc:sldMk cId="2560087058" sldId="352"/>
        </pc:sldMkLst>
      </pc:sldChg>
      <pc:sldChg chg="del">
        <pc:chgData name="Philippa Doyle (HEMPSONS)" userId="87e8b0ab-5a35-4451-8e28-bed56ee39981" providerId="ADAL" clId="{57C962A6-3A22-4AEB-8DF1-77ACB659B41C}" dt="2025-11-27T18:39:05.330" v="6166" actId="47"/>
        <pc:sldMkLst>
          <pc:docMk/>
          <pc:sldMk cId="2328336836" sldId="353"/>
        </pc:sldMkLst>
      </pc:sldChg>
      <pc:sldChg chg="del">
        <pc:chgData name="Philippa Doyle (HEMPSONS)" userId="87e8b0ab-5a35-4451-8e28-bed56ee39981" providerId="ADAL" clId="{57C962A6-3A22-4AEB-8DF1-77ACB659B41C}" dt="2025-11-27T18:39:15.643" v="6168" actId="47"/>
        <pc:sldMkLst>
          <pc:docMk/>
          <pc:sldMk cId="2898083888" sldId="354"/>
        </pc:sldMkLst>
      </pc:sldChg>
      <pc:sldChg chg="del">
        <pc:chgData name="Philippa Doyle (HEMPSONS)" userId="87e8b0ab-5a35-4451-8e28-bed56ee39981" providerId="ADAL" clId="{57C962A6-3A22-4AEB-8DF1-77ACB659B41C}" dt="2025-11-27T18:35:51.771" v="5711" actId="47"/>
        <pc:sldMkLst>
          <pc:docMk/>
          <pc:sldMk cId="3505910411" sldId="356"/>
        </pc:sldMkLst>
      </pc:sldChg>
      <pc:sldChg chg="modSp mod">
        <pc:chgData name="Philippa Doyle (HEMPSONS)" userId="87e8b0ab-5a35-4451-8e28-bed56ee39981" providerId="ADAL" clId="{57C962A6-3A22-4AEB-8DF1-77ACB659B41C}" dt="2025-11-27T18:41:30.120" v="6390" actId="20577"/>
        <pc:sldMkLst>
          <pc:docMk/>
          <pc:sldMk cId="3269101531" sldId="367"/>
        </pc:sldMkLst>
        <pc:spChg chg="mod">
          <ac:chgData name="Philippa Doyle (HEMPSONS)" userId="87e8b0ab-5a35-4451-8e28-bed56ee39981" providerId="ADAL" clId="{57C962A6-3A22-4AEB-8DF1-77ACB659B41C}" dt="2025-11-27T18:41:30.120" v="6390" actId="20577"/>
          <ac:spMkLst>
            <pc:docMk/>
            <pc:sldMk cId="3269101531" sldId="367"/>
            <ac:spMk id="3" creationId="{8AD96136-4CDD-7E45-D686-38A318232A68}"/>
          </ac:spMkLst>
        </pc:spChg>
      </pc:sldChg>
      <pc:sldChg chg="del">
        <pc:chgData name="Philippa Doyle (HEMPSONS)" userId="87e8b0ab-5a35-4451-8e28-bed56ee39981" providerId="ADAL" clId="{57C962A6-3A22-4AEB-8DF1-77ACB659B41C}" dt="2025-11-27T18:38:45.395" v="6158" actId="47"/>
        <pc:sldMkLst>
          <pc:docMk/>
          <pc:sldMk cId="4257810905" sldId="369"/>
        </pc:sldMkLst>
      </pc:sldChg>
      <pc:sldChg chg="del">
        <pc:chgData name="Philippa Doyle (HEMPSONS)" userId="87e8b0ab-5a35-4451-8e28-bed56ee39981" providerId="ADAL" clId="{57C962A6-3A22-4AEB-8DF1-77ACB659B41C}" dt="2025-11-27T18:39:17.703" v="6169" actId="47"/>
        <pc:sldMkLst>
          <pc:docMk/>
          <pc:sldMk cId="3170020577" sldId="370"/>
        </pc:sldMkLst>
      </pc:sldChg>
      <pc:sldChg chg="del">
        <pc:chgData name="Philippa Doyle (HEMPSONS)" userId="87e8b0ab-5a35-4451-8e28-bed56ee39981" providerId="ADAL" clId="{57C962A6-3A22-4AEB-8DF1-77ACB659B41C}" dt="2025-11-27T18:38:59.440" v="6163" actId="47"/>
        <pc:sldMkLst>
          <pc:docMk/>
          <pc:sldMk cId="417718431" sldId="371"/>
        </pc:sldMkLst>
      </pc:sldChg>
      <pc:sldChg chg="del">
        <pc:chgData name="Philippa Doyle (HEMPSONS)" userId="87e8b0ab-5a35-4451-8e28-bed56ee39981" providerId="ADAL" clId="{57C962A6-3A22-4AEB-8DF1-77ACB659B41C}" dt="2025-11-27T18:39:00.416" v="6164" actId="47"/>
        <pc:sldMkLst>
          <pc:docMk/>
          <pc:sldMk cId="1554228088" sldId="372"/>
        </pc:sldMkLst>
      </pc:sldChg>
      <pc:sldChg chg="del">
        <pc:chgData name="Philippa Doyle (HEMPSONS)" userId="87e8b0ab-5a35-4451-8e28-bed56ee39981" providerId="ADAL" clId="{57C962A6-3A22-4AEB-8DF1-77ACB659B41C}" dt="2025-11-27T18:38:54.773" v="6162" actId="47"/>
        <pc:sldMkLst>
          <pc:docMk/>
          <pc:sldMk cId="523882055" sldId="373"/>
        </pc:sldMkLst>
      </pc:sldChg>
      <pc:sldChg chg="del">
        <pc:chgData name="Philippa Doyle (HEMPSONS)" userId="87e8b0ab-5a35-4451-8e28-bed56ee39981" providerId="ADAL" clId="{57C962A6-3A22-4AEB-8DF1-77ACB659B41C}" dt="2025-11-27T18:39:01.190" v="6165" actId="47"/>
        <pc:sldMkLst>
          <pc:docMk/>
          <pc:sldMk cId="3398951745" sldId="374"/>
        </pc:sldMkLst>
      </pc:sldChg>
      <pc:sldChg chg="del">
        <pc:chgData name="Philippa Doyle (HEMPSONS)" userId="87e8b0ab-5a35-4451-8e28-bed56ee39981" providerId="ADAL" clId="{57C962A6-3A22-4AEB-8DF1-77ACB659B41C}" dt="2025-11-27T18:38:53.043" v="6160" actId="47"/>
        <pc:sldMkLst>
          <pc:docMk/>
          <pc:sldMk cId="1604209558" sldId="375"/>
        </pc:sldMkLst>
      </pc:sldChg>
      <pc:sldChg chg="del">
        <pc:chgData name="Philippa Doyle (HEMPSONS)" userId="87e8b0ab-5a35-4451-8e28-bed56ee39981" providerId="ADAL" clId="{57C962A6-3A22-4AEB-8DF1-77ACB659B41C}" dt="2025-11-27T18:38:54.097" v="6161" actId="47"/>
        <pc:sldMkLst>
          <pc:docMk/>
          <pc:sldMk cId="3474951029" sldId="376"/>
        </pc:sldMkLst>
      </pc:sldChg>
      <pc:sldChg chg="del">
        <pc:chgData name="Philippa Doyle (HEMPSONS)" userId="87e8b0ab-5a35-4451-8e28-bed56ee39981" providerId="ADAL" clId="{57C962A6-3A22-4AEB-8DF1-77ACB659B41C}" dt="2025-11-27T18:38:49.715" v="6159" actId="47"/>
        <pc:sldMkLst>
          <pc:docMk/>
          <pc:sldMk cId="2977768753" sldId="377"/>
        </pc:sldMkLst>
      </pc:sldChg>
      <pc:sldChg chg="del">
        <pc:chgData name="Philippa Doyle (HEMPSONS)" userId="87e8b0ab-5a35-4451-8e28-bed56ee39981" providerId="ADAL" clId="{57C962A6-3A22-4AEB-8DF1-77ACB659B41C}" dt="2025-11-27T18:36:22.329" v="5713" actId="47"/>
        <pc:sldMkLst>
          <pc:docMk/>
          <pc:sldMk cId="46373373" sldId="462"/>
        </pc:sldMkLst>
      </pc:sldChg>
      <pc:sldChg chg="del">
        <pc:chgData name="Philippa Doyle (HEMPSONS)" userId="87e8b0ab-5a35-4451-8e28-bed56ee39981" providerId="ADAL" clId="{57C962A6-3A22-4AEB-8DF1-77ACB659B41C}" dt="2025-11-27T18:36:26.199" v="5714" actId="47"/>
        <pc:sldMkLst>
          <pc:docMk/>
          <pc:sldMk cId="501798378" sldId="463"/>
        </pc:sldMkLst>
      </pc:sldChg>
      <pc:sldChg chg="del">
        <pc:chgData name="Philippa Doyle (HEMPSONS)" userId="87e8b0ab-5a35-4451-8e28-bed56ee39981" providerId="ADAL" clId="{57C962A6-3A22-4AEB-8DF1-77ACB659B41C}" dt="2025-11-27T18:36:28.481" v="5715" actId="47"/>
        <pc:sldMkLst>
          <pc:docMk/>
          <pc:sldMk cId="2818659551" sldId="464"/>
        </pc:sldMkLst>
      </pc:sldChg>
      <pc:sldChg chg="del">
        <pc:chgData name="Philippa Doyle (HEMPSONS)" userId="87e8b0ab-5a35-4451-8e28-bed56ee39981" providerId="ADAL" clId="{57C962A6-3A22-4AEB-8DF1-77ACB659B41C}" dt="2025-11-27T18:36:29.929" v="5716" actId="47"/>
        <pc:sldMkLst>
          <pc:docMk/>
          <pc:sldMk cId="3331094567" sldId="465"/>
        </pc:sldMkLst>
      </pc:sldChg>
      <pc:sldChg chg="modSp mod">
        <pc:chgData name="Philippa Doyle (HEMPSONS)" userId="87e8b0ab-5a35-4451-8e28-bed56ee39981" providerId="ADAL" clId="{57C962A6-3A22-4AEB-8DF1-77ACB659B41C}" dt="2025-11-27T18:37:07.057" v="5761" actId="5793"/>
        <pc:sldMkLst>
          <pc:docMk/>
          <pc:sldMk cId="3841321350" sldId="466"/>
        </pc:sldMkLst>
        <pc:spChg chg="mod">
          <ac:chgData name="Philippa Doyle (HEMPSONS)" userId="87e8b0ab-5a35-4451-8e28-bed56ee39981" providerId="ADAL" clId="{57C962A6-3A22-4AEB-8DF1-77ACB659B41C}" dt="2025-11-27T18:37:07.057" v="5761" actId="5793"/>
          <ac:spMkLst>
            <pc:docMk/>
            <pc:sldMk cId="3841321350" sldId="466"/>
            <ac:spMk id="3" creationId="{8505F42B-B953-DF0B-208A-41A6E35BC6ED}"/>
          </ac:spMkLst>
        </pc:spChg>
      </pc:sldChg>
      <pc:sldChg chg="modSp mod">
        <pc:chgData name="Philippa Doyle (HEMPSONS)" userId="87e8b0ab-5a35-4451-8e28-bed56ee39981" providerId="ADAL" clId="{57C962A6-3A22-4AEB-8DF1-77ACB659B41C}" dt="2025-11-27T18:42:11.684" v="6470" actId="20577"/>
        <pc:sldMkLst>
          <pc:docMk/>
          <pc:sldMk cId="4055386178" sldId="467"/>
        </pc:sldMkLst>
        <pc:spChg chg="mod">
          <ac:chgData name="Philippa Doyle (HEMPSONS)" userId="87e8b0ab-5a35-4451-8e28-bed56ee39981" providerId="ADAL" clId="{57C962A6-3A22-4AEB-8DF1-77ACB659B41C}" dt="2025-11-27T18:42:11.684" v="6470" actId="20577"/>
          <ac:spMkLst>
            <pc:docMk/>
            <pc:sldMk cId="4055386178" sldId="467"/>
            <ac:spMk id="3" creationId="{82A7DEE2-5DB2-FD70-D601-81E15CEC2DFD}"/>
          </ac:spMkLst>
        </pc:spChg>
      </pc:sldChg>
      <pc:sldChg chg="modSp mod">
        <pc:chgData name="Philippa Doyle (HEMPSONS)" userId="87e8b0ab-5a35-4451-8e28-bed56ee39981" providerId="ADAL" clId="{57C962A6-3A22-4AEB-8DF1-77ACB659B41C}" dt="2025-11-27T17:54:02.251" v="1730" actId="6549"/>
        <pc:sldMkLst>
          <pc:docMk/>
          <pc:sldMk cId="410580903" sldId="468"/>
        </pc:sldMkLst>
        <pc:spChg chg="mod">
          <ac:chgData name="Philippa Doyle (HEMPSONS)" userId="87e8b0ab-5a35-4451-8e28-bed56ee39981" providerId="ADAL" clId="{57C962A6-3A22-4AEB-8DF1-77ACB659B41C}" dt="2025-11-27T17:54:02.251" v="1730" actId="6549"/>
          <ac:spMkLst>
            <pc:docMk/>
            <pc:sldMk cId="410580903" sldId="468"/>
            <ac:spMk id="3" creationId="{B05D49B4-80A3-F93C-618C-AD26A84E889A}"/>
          </ac:spMkLst>
        </pc:spChg>
      </pc:sldChg>
      <pc:sldChg chg="modSp mod">
        <pc:chgData name="Philippa Doyle (HEMPSONS)" userId="87e8b0ab-5a35-4451-8e28-bed56ee39981" providerId="ADAL" clId="{57C962A6-3A22-4AEB-8DF1-77ACB659B41C}" dt="2025-11-27T18:43:23.324" v="6644" actId="20577"/>
        <pc:sldMkLst>
          <pc:docMk/>
          <pc:sldMk cId="1104913512" sldId="469"/>
        </pc:sldMkLst>
        <pc:spChg chg="mod">
          <ac:chgData name="Philippa Doyle (HEMPSONS)" userId="87e8b0ab-5a35-4451-8e28-bed56ee39981" providerId="ADAL" clId="{57C962A6-3A22-4AEB-8DF1-77ACB659B41C}" dt="2025-11-27T17:54:22.731" v="1777" actId="6549"/>
          <ac:spMkLst>
            <pc:docMk/>
            <pc:sldMk cId="1104913512" sldId="469"/>
            <ac:spMk id="2" creationId="{0C392F35-B5A0-7263-9713-4B42464235CB}"/>
          </ac:spMkLst>
        </pc:spChg>
        <pc:spChg chg="mod">
          <ac:chgData name="Philippa Doyle (HEMPSONS)" userId="87e8b0ab-5a35-4451-8e28-bed56ee39981" providerId="ADAL" clId="{57C962A6-3A22-4AEB-8DF1-77ACB659B41C}" dt="2025-11-27T18:43:23.324" v="6644" actId="20577"/>
          <ac:spMkLst>
            <pc:docMk/>
            <pc:sldMk cId="1104913512" sldId="469"/>
            <ac:spMk id="3" creationId="{639E79FB-2184-FD8A-944F-72FF5C19A65D}"/>
          </ac:spMkLst>
        </pc:spChg>
      </pc:sldChg>
      <pc:sldChg chg="modSp new mod">
        <pc:chgData name="Philippa Doyle (HEMPSONS)" userId="87e8b0ab-5a35-4451-8e28-bed56ee39981" providerId="ADAL" clId="{57C962A6-3A22-4AEB-8DF1-77ACB659B41C}" dt="2025-11-26T18:42:06.772" v="1514" actId="20577"/>
        <pc:sldMkLst>
          <pc:docMk/>
          <pc:sldMk cId="1889454023" sldId="470"/>
        </pc:sldMkLst>
        <pc:spChg chg="mod">
          <ac:chgData name="Philippa Doyle (HEMPSONS)" userId="87e8b0ab-5a35-4451-8e28-bed56ee39981" providerId="ADAL" clId="{57C962A6-3A22-4AEB-8DF1-77ACB659B41C}" dt="2025-11-26T18:36:59.902" v="611" actId="20577"/>
          <ac:spMkLst>
            <pc:docMk/>
            <pc:sldMk cId="1889454023" sldId="470"/>
            <ac:spMk id="2" creationId="{53A18FB9-7006-1E4B-2872-1E516E94F386}"/>
          </ac:spMkLst>
        </pc:spChg>
        <pc:spChg chg="mod">
          <ac:chgData name="Philippa Doyle (HEMPSONS)" userId="87e8b0ab-5a35-4451-8e28-bed56ee39981" providerId="ADAL" clId="{57C962A6-3A22-4AEB-8DF1-77ACB659B41C}" dt="2025-11-26T18:42:06.772" v="1514" actId="20577"/>
          <ac:spMkLst>
            <pc:docMk/>
            <pc:sldMk cId="1889454023" sldId="470"/>
            <ac:spMk id="3" creationId="{473F9553-BD08-EDEE-C3BA-5F73FA729F9C}"/>
          </ac:spMkLst>
        </pc:spChg>
      </pc:sldChg>
      <pc:sldChg chg="modSp new mod">
        <pc:chgData name="Philippa Doyle (HEMPSONS)" userId="87e8b0ab-5a35-4451-8e28-bed56ee39981" providerId="ADAL" clId="{57C962A6-3A22-4AEB-8DF1-77ACB659B41C}" dt="2025-11-27T18:43:57.495" v="6775" actId="20577"/>
        <pc:sldMkLst>
          <pc:docMk/>
          <pc:sldMk cId="574125087" sldId="471"/>
        </pc:sldMkLst>
        <pc:spChg chg="mod">
          <ac:chgData name="Philippa Doyle (HEMPSONS)" userId="87e8b0ab-5a35-4451-8e28-bed56ee39981" providerId="ADAL" clId="{57C962A6-3A22-4AEB-8DF1-77ACB659B41C}" dt="2025-11-27T18:12:50.949" v="2598" actId="20577"/>
          <ac:spMkLst>
            <pc:docMk/>
            <pc:sldMk cId="574125087" sldId="471"/>
            <ac:spMk id="2" creationId="{534DDCB3-2D79-DEB1-38A2-B8147DC2A855}"/>
          </ac:spMkLst>
        </pc:spChg>
        <pc:spChg chg="mod">
          <ac:chgData name="Philippa Doyle (HEMPSONS)" userId="87e8b0ab-5a35-4451-8e28-bed56ee39981" providerId="ADAL" clId="{57C962A6-3A22-4AEB-8DF1-77ACB659B41C}" dt="2025-11-27T18:43:57.495" v="6775" actId="20577"/>
          <ac:spMkLst>
            <pc:docMk/>
            <pc:sldMk cId="574125087" sldId="471"/>
            <ac:spMk id="3" creationId="{629F1AD4-88D7-9697-FA44-C96E7439177F}"/>
          </ac:spMkLst>
        </pc:spChg>
      </pc:sldChg>
      <pc:sldChg chg="modSp new mod">
        <pc:chgData name="Philippa Doyle (HEMPSONS)" userId="87e8b0ab-5a35-4451-8e28-bed56ee39981" providerId="ADAL" clId="{57C962A6-3A22-4AEB-8DF1-77ACB659B41C}" dt="2025-11-27T18:17:53.693" v="3674" actId="27636"/>
        <pc:sldMkLst>
          <pc:docMk/>
          <pc:sldMk cId="1283492095" sldId="472"/>
        </pc:sldMkLst>
        <pc:spChg chg="mod">
          <ac:chgData name="Philippa Doyle (HEMPSONS)" userId="87e8b0ab-5a35-4451-8e28-bed56ee39981" providerId="ADAL" clId="{57C962A6-3A22-4AEB-8DF1-77ACB659B41C}" dt="2025-11-27T18:14:46.043" v="3011" actId="20577"/>
          <ac:spMkLst>
            <pc:docMk/>
            <pc:sldMk cId="1283492095" sldId="472"/>
            <ac:spMk id="2" creationId="{6C133404-9AD9-347F-03F9-F77276FCB2D4}"/>
          </ac:spMkLst>
        </pc:spChg>
        <pc:spChg chg="mod">
          <ac:chgData name="Philippa Doyle (HEMPSONS)" userId="87e8b0ab-5a35-4451-8e28-bed56ee39981" providerId="ADAL" clId="{57C962A6-3A22-4AEB-8DF1-77ACB659B41C}" dt="2025-11-27T18:17:53.693" v="3674" actId="27636"/>
          <ac:spMkLst>
            <pc:docMk/>
            <pc:sldMk cId="1283492095" sldId="472"/>
            <ac:spMk id="3" creationId="{3970DDF9-046A-2C36-066B-EB76AE00172D}"/>
          </ac:spMkLst>
        </pc:spChg>
      </pc:sldChg>
      <pc:sldChg chg="modSp new mod">
        <pc:chgData name="Philippa Doyle (HEMPSONS)" userId="87e8b0ab-5a35-4451-8e28-bed56ee39981" providerId="ADAL" clId="{57C962A6-3A22-4AEB-8DF1-77ACB659B41C}" dt="2025-11-27T18:25:17.074" v="3879" actId="113"/>
        <pc:sldMkLst>
          <pc:docMk/>
          <pc:sldMk cId="2993730922" sldId="473"/>
        </pc:sldMkLst>
        <pc:spChg chg="mod">
          <ac:chgData name="Philippa Doyle (HEMPSONS)" userId="87e8b0ab-5a35-4451-8e28-bed56ee39981" providerId="ADAL" clId="{57C962A6-3A22-4AEB-8DF1-77ACB659B41C}" dt="2025-11-27T18:24:07.622" v="3695" actId="20577"/>
          <ac:spMkLst>
            <pc:docMk/>
            <pc:sldMk cId="2993730922" sldId="473"/>
            <ac:spMk id="2" creationId="{AB32F2AC-B557-9793-977D-515C57AB3D12}"/>
          </ac:spMkLst>
        </pc:spChg>
        <pc:spChg chg="mod">
          <ac:chgData name="Philippa Doyle (HEMPSONS)" userId="87e8b0ab-5a35-4451-8e28-bed56ee39981" providerId="ADAL" clId="{57C962A6-3A22-4AEB-8DF1-77ACB659B41C}" dt="2025-11-27T18:25:17.074" v="3879" actId="113"/>
          <ac:spMkLst>
            <pc:docMk/>
            <pc:sldMk cId="2993730922" sldId="473"/>
            <ac:spMk id="3" creationId="{600AD3D4-8B7F-62B6-F677-7A437E3D7FB5}"/>
          </ac:spMkLst>
        </pc:spChg>
      </pc:sldChg>
      <pc:sldChg chg="modSp new mod">
        <pc:chgData name="Philippa Doyle (HEMPSONS)" userId="87e8b0ab-5a35-4451-8e28-bed56ee39981" providerId="ADAL" clId="{57C962A6-3A22-4AEB-8DF1-77ACB659B41C}" dt="2025-11-27T18:45:02.130" v="6953" actId="20577"/>
        <pc:sldMkLst>
          <pc:docMk/>
          <pc:sldMk cId="3778084885" sldId="474"/>
        </pc:sldMkLst>
        <pc:spChg chg="mod">
          <ac:chgData name="Philippa Doyle (HEMPSONS)" userId="87e8b0ab-5a35-4451-8e28-bed56ee39981" providerId="ADAL" clId="{57C962A6-3A22-4AEB-8DF1-77ACB659B41C}" dt="2025-11-27T18:25:33.644" v="3911" actId="20577"/>
          <ac:spMkLst>
            <pc:docMk/>
            <pc:sldMk cId="3778084885" sldId="474"/>
            <ac:spMk id="2" creationId="{70F96DFD-2884-58A6-0CF1-B71089B1409A}"/>
          </ac:spMkLst>
        </pc:spChg>
        <pc:spChg chg="mod">
          <ac:chgData name="Philippa Doyle (HEMPSONS)" userId="87e8b0ab-5a35-4451-8e28-bed56ee39981" providerId="ADAL" clId="{57C962A6-3A22-4AEB-8DF1-77ACB659B41C}" dt="2025-11-27T18:45:02.130" v="6953" actId="20577"/>
          <ac:spMkLst>
            <pc:docMk/>
            <pc:sldMk cId="3778084885" sldId="474"/>
            <ac:spMk id="3" creationId="{46FB95AE-A458-19C7-99EE-62ADF65DDAD1}"/>
          </ac:spMkLst>
        </pc:spChg>
      </pc:sldChg>
      <pc:sldChg chg="modSp new mod">
        <pc:chgData name="Philippa Doyle (HEMPSONS)" userId="87e8b0ab-5a35-4451-8e28-bed56ee39981" providerId="ADAL" clId="{57C962A6-3A22-4AEB-8DF1-77ACB659B41C}" dt="2025-11-27T18:28:36.082" v="4595" actId="20577"/>
        <pc:sldMkLst>
          <pc:docMk/>
          <pc:sldMk cId="1629533542" sldId="475"/>
        </pc:sldMkLst>
        <pc:spChg chg="mod">
          <ac:chgData name="Philippa Doyle (HEMPSONS)" userId="87e8b0ab-5a35-4451-8e28-bed56ee39981" providerId="ADAL" clId="{57C962A6-3A22-4AEB-8DF1-77ACB659B41C}" dt="2025-11-27T18:27:00.143" v="4238" actId="20577"/>
          <ac:spMkLst>
            <pc:docMk/>
            <pc:sldMk cId="1629533542" sldId="475"/>
            <ac:spMk id="2" creationId="{22D4E32C-3F5E-115C-DAC8-DC9259DA19E6}"/>
          </ac:spMkLst>
        </pc:spChg>
        <pc:spChg chg="mod">
          <ac:chgData name="Philippa Doyle (HEMPSONS)" userId="87e8b0ab-5a35-4451-8e28-bed56ee39981" providerId="ADAL" clId="{57C962A6-3A22-4AEB-8DF1-77ACB659B41C}" dt="2025-11-27T18:28:36.082" v="4595" actId="20577"/>
          <ac:spMkLst>
            <pc:docMk/>
            <pc:sldMk cId="1629533542" sldId="475"/>
            <ac:spMk id="3" creationId="{743A1D0C-A5E0-993C-30C5-D5D8CF68EBCB}"/>
          </ac:spMkLst>
        </pc:spChg>
      </pc:sldChg>
      <pc:sldChg chg="modSp new mod">
        <pc:chgData name="Philippa Doyle (HEMPSONS)" userId="87e8b0ab-5a35-4451-8e28-bed56ee39981" providerId="ADAL" clId="{57C962A6-3A22-4AEB-8DF1-77ACB659B41C}" dt="2025-11-27T18:32:06.720" v="5243" actId="113"/>
        <pc:sldMkLst>
          <pc:docMk/>
          <pc:sldMk cId="2332074897" sldId="476"/>
        </pc:sldMkLst>
        <pc:spChg chg="mod">
          <ac:chgData name="Philippa Doyle (HEMPSONS)" userId="87e8b0ab-5a35-4451-8e28-bed56ee39981" providerId="ADAL" clId="{57C962A6-3A22-4AEB-8DF1-77ACB659B41C}" dt="2025-11-27T18:29:12.594" v="4608" actId="20577"/>
          <ac:spMkLst>
            <pc:docMk/>
            <pc:sldMk cId="2332074897" sldId="476"/>
            <ac:spMk id="2" creationId="{34849F3D-023A-CC90-E18F-E40F9B4B628A}"/>
          </ac:spMkLst>
        </pc:spChg>
        <pc:spChg chg="mod">
          <ac:chgData name="Philippa Doyle (HEMPSONS)" userId="87e8b0ab-5a35-4451-8e28-bed56ee39981" providerId="ADAL" clId="{57C962A6-3A22-4AEB-8DF1-77ACB659B41C}" dt="2025-11-27T18:32:06.720" v="5243" actId="113"/>
          <ac:spMkLst>
            <pc:docMk/>
            <pc:sldMk cId="2332074897" sldId="476"/>
            <ac:spMk id="3" creationId="{D43995EE-AB91-A1D3-9C04-6325537BB07E}"/>
          </ac:spMkLst>
        </pc:spChg>
      </pc:sldChg>
      <pc:sldChg chg="modSp new mod">
        <pc:chgData name="Philippa Doyle (HEMPSONS)" userId="87e8b0ab-5a35-4451-8e28-bed56ee39981" providerId="ADAL" clId="{57C962A6-3A22-4AEB-8DF1-77ACB659B41C}" dt="2025-11-27T18:33:18.691" v="5574" actId="20577"/>
        <pc:sldMkLst>
          <pc:docMk/>
          <pc:sldMk cId="454230586" sldId="477"/>
        </pc:sldMkLst>
        <pc:spChg chg="mod">
          <ac:chgData name="Philippa Doyle (HEMPSONS)" userId="87e8b0ab-5a35-4451-8e28-bed56ee39981" providerId="ADAL" clId="{57C962A6-3A22-4AEB-8DF1-77ACB659B41C}" dt="2025-11-27T18:32:18.432" v="5259" actId="20577"/>
          <ac:spMkLst>
            <pc:docMk/>
            <pc:sldMk cId="454230586" sldId="477"/>
            <ac:spMk id="2" creationId="{759E6E7F-42DE-27D8-B649-7D2883316C96}"/>
          </ac:spMkLst>
        </pc:spChg>
        <pc:spChg chg="mod">
          <ac:chgData name="Philippa Doyle (HEMPSONS)" userId="87e8b0ab-5a35-4451-8e28-bed56ee39981" providerId="ADAL" clId="{57C962A6-3A22-4AEB-8DF1-77ACB659B41C}" dt="2025-11-27T18:33:18.691" v="5574" actId="20577"/>
          <ac:spMkLst>
            <pc:docMk/>
            <pc:sldMk cId="454230586" sldId="477"/>
            <ac:spMk id="3" creationId="{09C71FEC-BD86-909E-FCFB-DACCFFC218D4}"/>
          </ac:spMkLst>
        </pc:spChg>
      </pc:sldChg>
      <pc:sldChg chg="modSp new mod">
        <pc:chgData name="Philippa Doyle (HEMPSONS)" userId="87e8b0ab-5a35-4451-8e28-bed56ee39981" providerId="ADAL" clId="{57C962A6-3A22-4AEB-8DF1-77ACB659B41C}" dt="2025-11-27T18:35:27.843" v="5710" actId="20577"/>
        <pc:sldMkLst>
          <pc:docMk/>
          <pc:sldMk cId="2307165014" sldId="478"/>
        </pc:sldMkLst>
        <pc:spChg chg="mod">
          <ac:chgData name="Philippa Doyle (HEMPSONS)" userId="87e8b0ab-5a35-4451-8e28-bed56ee39981" providerId="ADAL" clId="{57C962A6-3A22-4AEB-8DF1-77ACB659B41C}" dt="2025-11-27T18:33:38.557" v="5583" actId="20577"/>
          <ac:spMkLst>
            <pc:docMk/>
            <pc:sldMk cId="2307165014" sldId="478"/>
            <ac:spMk id="2" creationId="{CD505C02-66AD-6FDF-053C-5A9F723825E3}"/>
          </ac:spMkLst>
        </pc:spChg>
        <pc:spChg chg="mod">
          <ac:chgData name="Philippa Doyle (HEMPSONS)" userId="87e8b0ab-5a35-4451-8e28-bed56ee39981" providerId="ADAL" clId="{57C962A6-3A22-4AEB-8DF1-77ACB659B41C}" dt="2025-11-27T18:35:27.843" v="5710" actId="20577"/>
          <ac:spMkLst>
            <pc:docMk/>
            <pc:sldMk cId="2307165014" sldId="478"/>
            <ac:spMk id="3" creationId="{7638A7DF-1F6F-01AB-D887-46CF2FC1A95C}"/>
          </ac:spMkLst>
        </pc:spChg>
      </pc:sldChg>
      <pc:sldChg chg="modSp new del mod">
        <pc:chgData name="Philippa Doyle (HEMPSONS)" userId="87e8b0ab-5a35-4451-8e28-bed56ee39981" providerId="ADAL" clId="{57C962A6-3A22-4AEB-8DF1-77ACB659B41C}" dt="2025-11-27T18:39:10.857" v="6167" actId="47"/>
        <pc:sldMkLst>
          <pc:docMk/>
          <pc:sldMk cId="469397823" sldId="479"/>
        </pc:sldMkLst>
        <pc:spChg chg="mod">
          <ac:chgData name="Philippa Doyle (HEMPSONS)" userId="87e8b0ab-5a35-4451-8e28-bed56ee39981" providerId="ADAL" clId="{57C962A6-3A22-4AEB-8DF1-77ACB659B41C}" dt="2025-11-27T18:37:23.654" v="5789" actId="20577"/>
          <ac:spMkLst>
            <pc:docMk/>
            <pc:sldMk cId="469397823" sldId="479"/>
            <ac:spMk id="2" creationId="{8BAFC8F5-BFFE-9E0A-0044-C85CF42F78A6}"/>
          </ac:spMkLst>
        </pc:spChg>
        <pc:spChg chg="mod">
          <ac:chgData name="Philippa Doyle (HEMPSONS)" userId="87e8b0ab-5a35-4451-8e28-bed56ee39981" providerId="ADAL" clId="{57C962A6-3A22-4AEB-8DF1-77ACB659B41C}" dt="2025-11-27T18:38:32.441" v="6157" actId="20577"/>
          <ac:spMkLst>
            <pc:docMk/>
            <pc:sldMk cId="469397823" sldId="479"/>
            <ac:spMk id="3" creationId="{3ED5F678-54D0-4826-D7EB-A7D937E15D18}"/>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spital Title Slide">
    <p:spTree>
      <p:nvGrpSpPr>
        <p:cNvPr id="1" name=""/>
        <p:cNvGrpSpPr/>
        <p:nvPr/>
      </p:nvGrpSpPr>
      <p:grpSpPr>
        <a:xfrm>
          <a:off x="0" y="0"/>
          <a:ext cx="0" cy="0"/>
          <a:chOff x="0" y="0"/>
          <a:chExt cx="0" cy="0"/>
        </a:xfrm>
      </p:grpSpPr>
      <p:pic>
        <p:nvPicPr>
          <p:cNvPr id="6" name="Picture 5" descr="A picture containing person, blurry, riding, past&#10;&#10;Description automatically generated">
            <a:extLst>
              <a:ext uri="{FF2B5EF4-FFF2-40B4-BE49-F238E27FC236}">
                <a16:creationId xmlns:a16="http://schemas.microsoft.com/office/drawing/2014/main" id="{BD8C0577-8684-4458-AEE2-A0B2685FE5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7"/>
            <a:ext cx="7562878" cy="5263611"/>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9" name="Subtitle 2">
            <a:extLst>
              <a:ext uri="{FF2B5EF4-FFF2-40B4-BE49-F238E27FC236}">
                <a16:creationId xmlns:a16="http://schemas.microsoft.com/office/drawing/2014/main" id="{8B0CEC5F-50DD-4765-BCED-91A8048F961C}"/>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6D9CEDF9-53DC-45B0-A1C0-A7BFDAE76B2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a:extLst>
              <a:ext uri="{FF2B5EF4-FFF2-40B4-BE49-F238E27FC236}">
                <a16:creationId xmlns:a16="http://schemas.microsoft.com/office/drawing/2014/main" id="{2EFA572B-46C9-4874-9A51-AF60D97AFBEE}"/>
              </a:ext>
            </a:extLst>
          </p:cNvPr>
          <p:cNvPicPr/>
          <p:nvPr userDrawn="1"/>
        </p:nvPicPr>
        <p:blipFill rotWithShape="1">
          <a:blip r:embed="rId4"/>
          <a:srcRect l="9210" t="33592" r="60631" b="50154"/>
          <a:stretch/>
        </p:blipFill>
        <p:spPr bwMode="auto">
          <a:xfrm>
            <a:off x="0" y="5257794"/>
            <a:ext cx="4106198" cy="14751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229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52450-394A-4408-91A1-6656C3F79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581902" cy="5257802"/>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76C828FB-1A8F-4095-9593-3DE873DAA239}"/>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705C0CB9-5F67-4EE9-91A4-02930A63AE4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descr="Graphical user interface, text, application, Word&#10;&#10;Description automatically generated">
            <a:extLst>
              <a:ext uri="{FF2B5EF4-FFF2-40B4-BE49-F238E27FC236}">
                <a16:creationId xmlns:a16="http://schemas.microsoft.com/office/drawing/2014/main" id="{308974E9-6592-5E89-43D7-E6535F8F250E}"/>
              </a:ext>
            </a:extLst>
          </p:cNvPr>
          <p:cNvPicPr>
            <a:picLocks noChangeAspect="1"/>
          </p:cNvPicPr>
          <p:nvPr userDrawn="1"/>
        </p:nvPicPr>
        <p:blipFill rotWithShape="1">
          <a:blip r:embed="rId4">
            <a:clrChange>
              <a:clrFrom>
                <a:srgbClr val="FFFFFF"/>
              </a:clrFrom>
              <a:clrTo>
                <a:srgbClr val="FFFFFF">
                  <a:alpha val="0"/>
                </a:srgbClr>
              </a:clrTo>
            </a:clrChange>
          </a:blip>
          <a:srcRect l="16067" t="34493" r="21177" b="20452"/>
          <a:stretch/>
        </p:blipFill>
        <p:spPr bwMode="auto">
          <a:xfrm>
            <a:off x="61493" y="5195728"/>
            <a:ext cx="4056364" cy="16433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375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ities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E1DD13-9080-4993-911D-8189D7C0D4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7581890" cy="5257793"/>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457A3172-604E-497D-9FFB-2D3268A9073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72865F73-CE65-4EAB-A5CE-E3BF0681E05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4" name="Picture 13" descr="Graphical user interface, text, application, Word&#10;&#10;Description automatically generated">
            <a:extLst>
              <a:ext uri="{FF2B5EF4-FFF2-40B4-BE49-F238E27FC236}">
                <a16:creationId xmlns:a16="http://schemas.microsoft.com/office/drawing/2014/main" id="{EE78F7E8-5A82-47EA-2D5B-89D76643967F}"/>
              </a:ext>
            </a:extLst>
          </p:cNvPr>
          <p:cNvPicPr>
            <a:picLocks noChangeAspect="1"/>
          </p:cNvPicPr>
          <p:nvPr userDrawn="1"/>
        </p:nvPicPr>
        <p:blipFill rotWithShape="1">
          <a:blip r:embed="rId4">
            <a:clrChange>
              <a:clrFrom>
                <a:srgbClr val="FFFFFF"/>
              </a:clrFrom>
              <a:clrTo>
                <a:srgbClr val="FFFFFF">
                  <a:alpha val="0"/>
                </a:srgbClr>
              </a:clrTo>
            </a:clrChange>
          </a:blip>
          <a:srcRect l="16178" t="27896" r="21387" b="27611"/>
          <a:stretch/>
        </p:blipFill>
        <p:spPr bwMode="auto">
          <a:xfrm>
            <a:off x="0" y="5306094"/>
            <a:ext cx="3960440" cy="1592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2853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ildings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3EFF82-83B9-4D6A-9868-DBBB2F34B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830411" cy="5253065"/>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89BE2957-ED3F-4BCC-A10E-0AED3DF9DC35}"/>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9157402F-1DDA-464E-8A3C-A637C3210FA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descr="Graphical user interface, text, application, Word&#10;&#10;Description automatically generated">
            <a:extLst>
              <a:ext uri="{FF2B5EF4-FFF2-40B4-BE49-F238E27FC236}">
                <a16:creationId xmlns:a16="http://schemas.microsoft.com/office/drawing/2014/main" id="{2323B61B-E593-4454-40E9-7D31FBE479FF}"/>
              </a:ext>
            </a:extLst>
          </p:cNvPr>
          <p:cNvPicPr>
            <a:picLocks noChangeAspect="1"/>
          </p:cNvPicPr>
          <p:nvPr userDrawn="1"/>
        </p:nvPicPr>
        <p:blipFill rotWithShape="1">
          <a:blip r:embed="rId4">
            <a:clrChange>
              <a:clrFrom>
                <a:srgbClr val="FFFFFF"/>
              </a:clrFrom>
              <a:clrTo>
                <a:srgbClr val="FFFFFF">
                  <a:alpha val="0"/>
                </a:srgbClr>
              </a:clrTo>
            </a:clrChange>
          </a:blip>
          <a:srcRect l="13942" t="38263" r="24042" b="19125"/>
          <a:stretch/>
        </p:blipFill>
        <p:spPr bwMode="auto">
          <a:xfrm>
            <a:off x="-1" y="5219742"/>
            <a:ext cx="3964305" cy="1536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114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cial Care Title Slide">
    <p:spTree>
      <p:nvGrpSpPr>
        <p:cNvPr id="1" name=""/>
        <p:cNvGrpSpPr/>
        <p:nvPr/>
      </p:nvGrpSpPr>
      <p:grpSpPr>
        <a:xfrm>
          <a:off x="0" y="0"/>
          <a:ext cx="0" cy="0"/>
          <a:chOff x="0" y="0"/>
          <a:chExt cx="0" cy="0"/>
        </a:xfrm>
      </p:grpSpPr>
      <p:pic>
        <p:nvPicPr>
          <p:cNvPr id="10" name="Picture 9" descr="A picture containing close&#10;&#10;Description automatically generated">
            <a:extLst>
              <a:ext uri="{FF2B5EF4-FFF2-40B4-BE49-F238E27FC236}">
                <a16:creationId xmlns:a16="http://schemas.microsoft.com/office/drawing/2014/main" id="{DED8A8A7-3EEB-42F2-BD27-7A2606DC9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8076049" cy="5255519"/>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C63CD474-6ABE-47EA-B148-79270B9C9C8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88657D3F-8070-4C2B-8D2A-9677FFE775C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5" name="Picture 14" descr="Graphical user interface, application, Word&#10;&#10;Description automatically generated">
            <a:extLst>
              <a:ext uri="{FF2B5EF4-FFF2-40B4-BE49-F238E27FC236}">
                <a16:creationId xmlns:a16="http://schemas.microsoft.com/office/drawing/2014/main" id="{852357D4-6626-452B-0344-22EB21C13B48}"/>
              </a:ext>
            </a:extLst>
          </p:cNvPr>
          <p:cNvPicPr>
            <a:picLocks noChangeAspect="1"/>
          </p:cNvPicPr>
          <p:nvPr userDrawn="1"/>
        </p:nvPicPr>
        <p:blipFill rotWithShape="1">
          <a:blip r:embed="rId4">
            <a:clrChange>
              <a:clrFrom>
                <a:srgbClr val="FFFFFF"/>
              </a:clrFrom>
              <a:clrTo>
                <a:srgbClr val="FFFFFF">
                  <a:alpha val="0"/>
                </a:srgbClr>
              </a:clrTo>
            </a:clrChange>
          </a:blip>
          <a:srcRect l="27982" t="25446" r="14857" b="28176"/>
          <a:stretch/>
        </p:blipFill>
        <p:spPr bwMode="auto">
          <a:xfrm>
            <a:off x="-1" y="5255518"/>
            <a:ext cx="3364437" cy="15403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7725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ocial Care Title Slide">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152BA79B-2CC8-4162-956D-7DA5989341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7551258" cy="5255524"/>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C63CD474-6ABE-47EA-B148-79270B9C9C8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35BF7957-65B4-4449-A18D-07D1EE1FF19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a:extLst>
              <a:ext uri="{FF2B5EF4-FFF2-40B4-BE49-F238E27FC236}">
                <a16:creationId xmlns:a16="http://schemas.microsoft.com/office/drawing/2014/main" id="{2FCDF0F0-44DA-46E3-BB94-8FA3380FD700}"/>
              </a:ext>
            </a:extLst>
          </p:cNvPr>
          <p:cNvPicPr/>
          <p:nvPr userDrawn="1"/>
        </p:nvPicPr>
        <p:blipFill rotWithShape="1">
          <a:blip r:embed="rId4"/>
          <a:srcRect l="9210" t="33592" r="60631" b="50154"/>
          <a:stretch/>
        </p:blipFill>
        <p:spPr bwMode="auto">
          <a:xfrm>
            <a:off x="0" y="5257794"/>
            <a:ext cx="4106198" cy="14751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65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63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Title and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762ED8-9680-4FF5-973C-FEE9DDB4B230}"/>
              </a:ext>
            </a:extLst>
          </p:cNvPr>
          <p:cNvGrpSpPr/>
          <p:nvPr userDrawn="1"/>
        </p:nvGrpSpPr>
        <p:grpSpPr>
          <a:xfrm>
            <a:off x="0" y="-1"/>
            <a:ext cx="3588470" cy="6858001"/>
            <a:chOff x="0" y="-1"/>
            <a:chExt cx="3588470" cy="6858001"/>
          </a:xfrm>
        </p:grpSpPr>
        <p:sp>
          <p:nvSpPr>
            <p:cNvPr id="10" name="Rectangle 9">
              <a:extLst>
                <a:ext uri="{FF2B5EF4-FFF2-40B4-BE49-F238E27FC236}">
                  <a16:creationId xmlns:a16="http://schemas.microsoft.com/office/drawing/2014/main" id="{E56A41E6-AE1B-4C5C-85DD-53B07CC6655B}"/>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ine 5">
              <a:extLst>
                <a:ext uri="{FF2B5EF4-FFF2-40B4-BE49-F238E27FC236}">
                  <a16:creationId xmlns:a16="http://schemas.microsoft.com/office/drawing/2014/main" id="{DF6B5E2C-D276-4025-92AE-6B43FEA009D8}"/>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8" name="Title 1">
            <a:extLst>
              <a:ext uri="{FF2B5EF4-FFF2-40B4-BE49-F238E27FC236}">
                <a16:creationId xmlns:a16="http://schemas.microsoft.com/office/drawing/2014/main" id="{03300FDA-3C0B-4E6D-B8D3-4A1935B796DE}"/>
              </a:ext>
            </a:extLst>
          </p:cNvPr>
          <p:cNvSpPr>
            <a:spLocks noGrp="1"/>
          </p:cNvSpPr>
          <p:nvPr>
            <p:ph type="title"/>
          </p:nvPr>
        </p:nvSpPr>
        <p:spPr>
          <a:xfrm>
            <a:off x="113106" y="685721"/>
            <a:ext cx="3465913" cy="1371678"/>
          </a:xfrm>
        </p:spPr>
        <p:txBody>
          <a:bodyPr anchor="b"/>
          <a:lstStyle>
            <a:lvl1pPr>
              <a:defRPr sz="32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id="{3F9D58E8-95E6-41D7-8DF7-3F614CDDACB6}"/>
              </a:ext>
            </a:extLst>
          </p:cNvPr>
          <p:cNvSpPr>
            <a:spLocks noGrp="1"/>
          </p:cNvSpPr>
          <p:nvPr>
            <p:ph type="body" sz="half" idx="2"/>
          </p:nvPr>
        </p:nvSpPr>
        <p:spPr>
          <a:xfrm>
            <a:off x="113106" y="2057400"/>
            <a:ext cx="3465913" cy="4602480"/>
          </a:xfrm>
        </p:spPr>
        <p:txBody>
          <a:bodyPr/>
          <a:lstStyle>
            <a:lvl1pPr marL="0" indent="0">
              <a:buNone/>
              <a:defRPr sz="1600">
                <a:solidFill>
                  <a:schemeClr val="bg1"/>
                </a:solidFill>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F96D6A3D-1DFD-431C-92B9-32DCB875EE6C}"/>
              </a:ext>
            </a:extLst>
          </p:cNvPr>
          <p:cNvSpPr>
            <a:spLocks noGrp="1"/>
          </p:cNvSpPr>
          <p:nvPr>
            <p:ph idx="1"/>
          </p:nvPr>
        </p:nvSpPr>
        <p:spPr>
          <a:xfrm>
            <a:off x="3780151" y="133036"/>
            <a:ext cx="8220167" cy="6526844"/>
          </a:xfrm>
        </p:spPr>
        <p:txBody>
          <a:bodyPr/>
          <a:lstStyle>
            <a:lvl1pPr>
              <a:defRPr sz="3200">
                <a:solidFill>
                  <a:srgbClr val="1F2E3C"/>
                </a:solidFill>
                <a:latin typeface="Segoe UI Semilight" panose="020B0402040204020203" pitchFamily="34" charset="0"/>
                <a:cs typeface="Segoe UI Semilight" panose="020B0402040204020203" pitchFamily="34" charset="0"/>
              </a:defRPr>
            </a:lvl1pPr>
            <a:lvl2pPr>
              <a:defRPr sz="2800">
                <a:solidFill>
                  <a:srgbClr val="1F2E3C"/>
                </a:solidFill>
                <a:latin typeface="Segoe UI Semilight" panose="020B0402040204020203" pitchFamily="34" charset="0"/>
                <a:cs typeface="Segoe UI Semilight" panose="020B0402040204020203" pitchFamily="34" charset="0"/>
              </a:defRPr>
            </a:lvl2pPr>
            <a:lvl3pPr>
              <a:defRPr sz="2400">
                <a:solidFill>
                  <a:srgbClr val="1F2E3C"/>
                </a:solidFill>
                <a:latin typeface="Segoe UI Semilight" panose="020B0402040204020203" pitchFamily="34" charset="0"/>
                <a:cs typeface="Segoe UI Semilight" panose="020B0402040204020203" pitchFamily="34" charset="0"/>
              </a:defRPr>
            </a:lvl3pPr>
            <a:lvl4pPr>
              <a:defRPr sz="2000">
                <a:solidFill>
                  <a:srgbClr val="1F2E3C"/>
                </a:solidFill>
                <a:latin typeface="Segoe UI Semilight" panose="020B0402040204020203" pitchFamily="34" charset="0"/>
                <a:cs typeface="Segoe UI Semilight" panose="020B0402040204020203" pitchFamily="34" charset="0"/>
              </a:defRPr>
            </a:lvl4pPr>
            <a:lvl5pPr>
              <a:defRPr sz="2000">
                <a:solidFill>
                  <a:srgbClr val="1F2E3C"/>
                </a:solidFill>
                <a:latin typeface="Segoe UI Semilight" panose="020B0402040204020203" pitchFamily="34" charset="0"/>
                <a:cs typeface="Segoe UI Semilight" panose="020B04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B7DF5849-4811-484B-B509-4EDC1A08FA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1151" y="307774"/>
            <a:ext cx="1438659" cy="359665"/>
          </a:xfrm>
          <a:prstGeom prst="rect">
            <a:avLst/>
          </a:prstGeom>
        </p:spPr>
      </p:pic>
    </p:spTree>
    <p:extLst>
      <p:ext uri="{BB962C8B-B14F-4D97-AF65-F5344CB8AC3E}">
        <p14:creationId xmlns:p14="http://schemas.microsoft.com/office/powerpoint/2010/main" val="237107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DD377D-2B6E-4AB5-A6C4-7F5C5E788CA3}"/>
              </a:ext>
            </a:extLst>
          </p:cNvPr>
          <p:cNvGrpSpPr/>
          <p:nvPr userDrawn="1"/>
        </p:nvGrpSpPr>
        <p:grpSpPr>
          <a:xfrm>
            <a:off x="-1" y="0"/>
            <a:ext cx="12192001" cy="1502148"/>
            <a:chOff x="-1" y="0"/>
            <a:chExt cx="12192001" cy="1502148"/>
          </a:xfrm>
        </p:grpSpPr>
        <p:sp>
          <p:nvSpPr>
            <p:cNvPr id="2" name="Rectangle 1">
              <a:extLst>
                <a:ext uri="{FF2B5EF4-FFF2-40B4-BE49-F238E27FC236}">
                  <a16:creationId xmlns:a16="http://schemas.microsoft.com/office/drawing/2014/main" id="{4ADA53A2-78DC-448A-B93E-B329B5FE65C6}"/>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ine 5">
              <a:extLst>
                <a:ext uri="{FF2B5EF4-FFF2-40B4-BE49-F238E27FC236}">
                  <a16:creationId xmlns:a16="http://schemas.microsoft.com/office/drawing/2014/main" id="{6BF02C17-B1B3-4D08-9F58-560353BB73B2}"/>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1" name="Title 1">
            <a:extLst>
              <a:ext uri="{FF2B5EF4-FFF2-40B4-BE49-F238E27FC236}">
                <a16:creationId xmlns:a16="http://schemas.microsoft.com/office/drawing/2014/main" id="{6E638E37-9B2D-4510-AEA3-72E413690EA5}"/>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Content Placeholder 2">
            <a:extLst>
              <a:ext uri="{FF2B5EF4-FFF2-40B4-BE49-F238E27FC236}">
                <a16:creationId xmlns:a16="http://schemas.microsoft.com/office/drawing/2014/main" id="{9A0BD0EB-8A85-4739-9AC9-E54FE6841519}"/>
              </a:ext>
            </a:extLst>
          </p:cNvPr>
          <p:cNvSpPr>
            <a:spLocks noGrp="1"/>
          </p:cNvSpPr>
          <p:nvPr>
            <p:ph idx="1"/>
          </p:nvPr>
        </p:nvSpPr>
        <p:spPr>
          <a:xfrm>
            <a:off x="352425" y="1650584"/>
            <a:ext cx="11515725" cy="4823864"/>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118C29B4-67C0-48BC-A8FC-1A4246F2EBD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822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621F5A8-E2BF-4302-A2AF-BCF72375979F}"/>
              </a:ext>
            </a:extLst>
          </p:cNvPr>
          <p:cNvGrpSpPr/>
          <p:nvPr userDrawn="1"/>
        </p:nvGrpSpPr>
        <p:grpSpPr>
          <a:xfrm>
            <a:off x="-1" y="0"/>
            <a:ext cx="12192001" cy="1502148"/>
            <a:chOff x="-1" y="0"/>
            <a:chExt cx="12192001" cy="1502148"/>
          </a:xfrm>
        </p:grpSpPr>
        <p:sp>
          <p:nvSpPr>
            <p:cNvPr id="18" name="Rectangle 17">
              <a:extLst>
                <a:ext uri="{FF2B5EF4-FFF2-40B4-BE49-F238E27FC236}">
                  <a16:creationId xmlns:a16="http://schemas.microsoft.com/office/drawing/2014/main" id="{DE2473EB-6981-4E89-87A9-997C8AA30410}"/>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ne 5">
              <a:extLst>
                <a:ext uri="{FF2B5EF4-FFF2-40B4-BE49-F238E27FC236}">
                  <a16:creationId xmlns:a16="http://schemas.microsoft.com/office/drawing/2014/main" id="{7996D022-F171-4FE0-A03D-F6F7EE60F089}"/>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2" name="Title 1">
            <a:extLst>
              <a:ext uri="{FF2B5EF4-FFF2-40B4-BE49-F238E27FC236}">
                <a16:creationId xmlns:a16="http://schemas.microsoft.com/office/drawing/2014/main" id="{4DD71653-9A63-4915-8D0D-29D9FDC85C4C}"/>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5" name="Content Placeholder 2">
            <a:extLst>
              <a:ext uri="{FF2B5EF4-FFF2-40B4-BE49-F238E27FC236}">
                <a16:creationId xmlns:a16="http://schemas.microsoft.com/office/drawing/2014/main" id="{20ACD186-3ABD-4A88-A572-9F69CBC4CAA7}"/>
              </a:ext>
            </a:extLst>
          </p:cNvPr>
          <p:cNvSpPr>
            <a:spLocks noGrp="1"/>
          </p:cNvSpPr>
          <p:nvPr>
            <p:ph sz="half" idx="1"/>
          </p:nvPr>
        </p:nvSpPr>
        <p:spPr>
          <a:xfrm>
            <a:off x="323850" y="1641059"/>
            <a:ext cx="5695950" cy="4845466"/>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3">
            <a:extLst>
              <a:ext uri="{FF2B5EF4-FFF2-40B4-BE49-F238E27FC236}">
                <a16:creationId xmlns:a16="http://schemas.microsoft.com/office/drawing/2014/main" id="{B6B6AE46-8860-4DC4-B937-02A4394FAC89}"/>
              </a:ext>
            </a:extLst>
          </p:cNvPr>
          <p:cNvSpPr>
            <a:spLocks noGrp="1"/>
          </p:cNvSpPr>
          <p:nvPr>
            <p:ph sz="half" idx="2"/>
          </p:nvPr>
        </p:nvSpPr>
        <p:spPr>
          <a:xfrm>
            <a:off x="6172199" y="1641059"/>
            <a:ext cx="5695949" cy="4845466"/>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3F2FBF54-CBA8-41C9-8F96-48553747B72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350989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850CDE-F0E0-4520-A400-9A0D80266E6F}"/>
              </a:ext>
            </a:extLst>
          </p:cNvPr>
          <p:cNvGrpSpPr/>
          <p:nvPr userDrawn="1"/>
        </p:nvGrpSpPr>
        <p:grpSpPr>
          <a:xfrm>
            <a:off x="10683707" y="3"/>
            <a:ext cx="1502149" cy="6857998"/>
            <a:chOff x="10683707" y="3"/>
            <a:chExt cx="1502149" cy="6857998"/>
          </a:xfrm>
        </p:grpSpPr>
        <p:sp>
          <p:nvSpPr>
            <p:cNvPr id="17" name="Rectangle 16">
              <a:extLst>
                <a:ext uri="{FF2B5EF4-FFF2-40B4-BE49-F238E27FC236}">
                  <a16:creationId xmlns:a16="http://schemas.microsoft.com/office/drawing/2014/main" id="{0ADDBC60-CE5D-4813-9928-5F5CF93FA7A1}"/>
                </a:ext>
              </a:extLst>
            </p:cNvPr>
            <p:cNvSpPr/>
            <p:nvPr userDrawn="1"/>
          </p:nvSpPr>
          <p:spPr>
            <a:xfrm rot="5400000">
              <a:off x="8016289" y="2688432"/>
              <a:ext cx="6857996"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ne 5">
              <a:extLst>
                <a:ext uri="{FF2B5EF4-FFF2-40B4-BE49-F238E27FC236}">
                  <a16:creationId xmlns:a16="http://schemas.microsoft.com/office/drawing/2014/main" id="{FEC637D5-9957-4E9A-9946-53618522A6A3}"/>
                </a:ext>
              </a:extLst>
            </p:cNvPr>
            <p:cNvSpPr>
              <a:spLocks noChangeShapeType="1"/>
            </p:cNvSpPr>
            <p:nvPr userDrawn="1"/>
          </p:nvSpPr>
          <p:spPr bwMode="auto">
            <a:xfrm rot="5400000" flipV="1">
              <a:off x="7254709" y="3429001"/>
              <a:ext cx="6857998" cy="1"/>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1" name="Vertical Text Placeholder 2">
            <a:extLst>
              <a:ext uri="{FF2B5EF4-FFF2-40B4-BE49-F238E27FC236}">
                <a16:creationId xmlns:a16="http://schemas.microsoft.com/office/drawing/2014/main" id="{883D4B78-7069-4078-BCF8-544A2258930B}"/>
              </a:ext>
            </a:extLst>
          </p:cNvPr>
          <p:cNvSpPr>
            <a:spLocks noGrp="1"/>
          </p:cNvSpPr>
          <p:nvPr>
            <p:ph type="body" orient="vert" idx="1"/>
          </p:nvPr>
        </p:nvSpPr>
        <p:spPr>
          <a:xfrm>
            <a:off x="395083" y="365125"/>
            <a:ext cx="10035273" cy="6121400"/>
          </a:xfrm>
        </p:spPr>
        <p:txBody>
          <a:bodyPr vert="eaVert"/>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a:extLst>
              <a:ext uri="{FF2B5EF4-FFF2-40B4-BE49-F238E27FC236}">
                <a16:creationId xmlns:a16="http://schemas.microsoft.com/office/drawing/2014/main" id="{47B032EC-0C87-4941-B6DB-845FB860B6F8}"/>
              </a:ext>
            </a:extLst>
          </p:cNvPr>
          <p:cNvSpPr>
            <a:spLocks noGrp="1"/>
          </p:cNvSpPr>
          <p:nvPr>
            <p:ph type="title"/>
          </p:nvPr>
        </p:nvSpPr>
        <p:spPr>
          <a:xfrm rot="5400000">
            <a:off x="8218979" y="2894807"/>
            <a:ext cx="6121402" cy="1062037"/>
          </a:xfrm>
          <a:effectLst>
            <a:outerShdw blurRad="50800" dist="38100" dir="5400000" algn="t" rotWithShape="0">
              <a:prstClr val="black">
                <a:alpha val="40000"/>
              </a:prstClr>
            </a:outerShdw>
          </a:effectLst>
        </p:spPr>
        <p:txBody>
          <a:bodyPr>
            <a:normAutofit/>
          </a:bodyPr>
          <a:lstStyle>
            <a:lvl1pPr>
              <a:defRPr sz="36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1EE13CF2-4AFC-4012-8CDB-6231282F1BE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11003310" y="5634988"/>
            <a:ext cx="1438659" cy="359665"/>
          </a:xfrm>
          <a:prstGeom prst="rect">
            <a:avLst/>
          </a:prstGeom>
        </p:spPr>
      </p:pic>
    </p:spTree>
    <p:extLst>
      <p:ext uri="{BB962C8B-B14F-4D97-AF65-F5344CB8AC3E}">
        <p14:creationId xmlns:p14="http://schemas.microsoft.com/office/powerpoint/2010/main" val="413751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89433EB-3DBD-41D0-B804-E37F494676B5}"/>
              </a:ext>
            </a:extLst>
          </p:cNvPr>
          <p:cNvGrpSpPr/>
          <p:nvPr userDrawn="1"/>
        </p:nvGrpSpPr>
        <p:grpSpPr>
          <a:xfrm>
            <a:off x="-1" y="0"/>
            <a:ext cx="12192001" cy="1502148"/>
            <a:chOff x="-1" y="0"/>
            <a:chExt cx="12192001" cy="1502148"/>
          </a:xfrm>
        </p:grpSpPr>
        <p:sp>
          <p:nvSpPr>
            <p:cNvPr id="13" name="Rectangle 12">
              <a:extLst>
                <a:ext uri="{FF2B5EF4-FFF2-40B4-BE49-F238E27FC236}">
                  <a16:creationId xmlns:a16="http://schemas.microsoft.com/office/drawing/2014/main" id="{033EEB3F-8C3E-4163-95B1-386943551DF7}"/>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ine 5">
              <a:extLst>
                <a:ext uri="{FF2B5EF4-FFF2-40B4-BE49-F238E27FC236}">
                  <a16:creationId xmlns:a16="http://schemas.microsoft.com/office/drawing/2014/main" id="{FCE173CD-F286-4604-9E11-BFE7A6D68C1C}"/>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8" name="Title 1">
            <a:extLst>
              <a:ext uri="{FF2B5EF4-FFF2-40B4-BE49-F238E27FC236}">
                <a16:creationId xmlns:a16="http://schemas.microsoft.com/office/drawing/2014/main" id="{F7338823-AA55-46AE-B494-7F84EC4E0320}"/>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1344E1AA-1088-404D-AA66-825AE14F36C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318961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claimer Contact Names">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614EC392-F15D-4DAB-9035-150A286FED5A}"/>
              </a:ext>
            </a:extLst>
          </p:cNvPr>
          <p:cNvSpPr>
            <a:spLocks noGrp="1"/>
          </p:cNvSpPr>
          <p:nvPr>
            <p:ph type="pic" sz="quarter" idx="12"/>
          </p:nvPr>
        </p:nvSpPr>
        <p:spPr>
          <a:xfrm>
            <a:off x="4060985" y="1473507"/>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16" name="Text Placeholder 19">
            <a:extLst>
              <a:ext uri="{FF2B5EF4-FFF2-40B4-BE49-F238E27FC236}">
                <a16:creationId xmlns:a16="http://schemas.microsoft.com/office/drawing/2014/main" id="{32340D8E-1F62-44DC-90DB-F029B4A57C9D}"/>
              </a:ext>
            </a:extLst>
          </p:cNvPr>
          <p:cNvSpPr>
            <a:spLocks noGrp="1"/>
          </p:cNvSpPr>
          <p:nvPr>
            <p:ph type="body" sz="quarter" idx="17" hasCustomPrompt="1"/>
          </p:nvPr>
        </p:nvSpPr>
        <p:spPr>
          <a:xfrm>
            <a:off x="6455880" y="1473507"/>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US" dirty="0"/>
          </a:p>
          <a:p>
            <a:pPr lvl="1"/>
            <a:r>
              <a:rPr lang="en-US" dirty="0"/>
              <a:t>@</a:t>
            </a:r>
            <a:r>
              <a:rPr lang="en-GB" dirty="0"/>
              <a:t>Twitter-name</a:t>
            </a:r>
            <a:endParaRPr lang="en-US" dirty="0"/>
          </a:p>
        </p:txBody>
      </p:sp>
      <p:grpSp>
        <p:nvGrpSpPr>
          <p:cNvPr id="18" name="Group 17">
            <a:extLst>
              <a:ext uri="{FF2B5EF4-FFF2-40B4-BE49-F238E27FC236}">
                <a16:creationId xmlns:a16="http://schemas.microsoft.com/office/drawing/2014/main" id="{FBD9B64C-C23C-4317-A4A1-85ADA0BE56FE}"/>
              </a:ext>
            </a:extLst>
          </p:cNvPr>
          <p:cNvGrpSpPr/>
          <p:nvPr userDrawn="1"/>
        </p:nvGrpSpPr>
        <p:grpSpPr>
          <a:xfrm>
            <a:off x="0" y="-1"/>
            <a:ext cx="3588470" cy="6858001"/>
            <a:chOff x="0" y="-1"/>
            <a:chExt cx="3588470" cy="6858001"/>
          </a:xfrm>
        </p:grpSpPr>
        <p:sp>
          <p:nvSpPr>
            <p:cNvPr id="19" name="Rectangle 18">
              <a:extLst>
                <a:ext uri="{FF2B5EF4-FFF2-40B4-BE49-F238E27FC236}">
                  <a16:creationId xmlns:a16="http://schemas.microsoft.com/office/drawing/2014/main" id="{39000A58-DB12-4A72-8642-BBAFC6F6A2BF}"/>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Line 5">
              <a:extLst>
                <a:ext uri="{FF2B5EF4-FFF2-40B4-BE49-F238E27FC236}">
                  <a16:creationId xmlns:a16="http://schemas.microsoft.com/office/drawing/2014/main" id="{F89694FC-B752-4F90-B72F-30BA2B745FAF}"/>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2" name="TextBox 1">
            <a:extLst>
              <a:ext uri="{FF2B5EF4-FFF2-40B4-BE49-F238E27FC236}">
                <a16:creationId xmlns:a16="http://schemas.microsoft.com/office/drawing/2014/main" id="{213AFC9F-4FB9-41C1-A46A-08CD0510BF7D}"/>
              </a:ext>
            </a:extLst>
          </p:cNvPr>
          <p:cNvSpPr txBox="1"/>
          <p:nvPr userDrawn="1"/>
        </p:nvSpPr>
        <p:spPr>
          <a:xfrm>
            <a:off x="120061" y="2081589"/>
            <a:ext cx="3465905" cy="1421928"/>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kumimoji="0" lang="en-GB"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
        <p:nvSpPr>
          <p:cNvPr id="41" name="Picture Placeholder 5">
            <a:extLst>
              <a:ext uri="{FF2B5EF4-FFF2-40B4-BE49-F238E27FC236}">
                <a16:creationId xmlns:a16="http://schemas.microsoft.com/office/drawing/2014/main" id="{E2A5B008-1A4A-4409-ACCF-893C662502F3}"/>
              </a:ext>
            </a:extLst>
          </p:cNvPr>
          <p:cNvSpPr>
            <a:spLocks noGrp="1"/>
          </p:cNvSpPr>
          <p:nvPr>
            <p:ph type="pic" sz="quarter" idx="18"/>
          </p:nvPr>
        </p:nvSpPr>
        <p:spPr>
          <a:xfrm>
            <a:off x="4060985" y="3769032"/>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51" name="Text Placeholder 19">
            <a:extLst>
              <a:ext uri="{FF2B5EF4-FFF2-40B4-BE49-F238E27FC236}">
                <a16:creationId xmlns:a16="http://schemas.microsoft.com/office/drawing/2014/main" id="{5C5E5FBD-0FF8-4E36-8756-22A5A67C48ED}"/>
              </a:ext>
            </a:extLst>
          </p:cNvPr>
          <p:cNvSpPr>
            <a:spLocks noGrp="1"/>
          </p:cNvSpPr>
          <p:nvPr>
            <p:ph type="body" sz="quarter" idx="19" hasCustomPrompt="1"/>
          </p:nvPr>
        </p:nvSpPr>
        <p:spPr>
          <a:xfrm>
            <a:off x="6455880" y="3769032"/>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US" dirty="0"/>
          </a:p>
          <a:p>
            <a:pPr lvl="1"/>
            <a:r>
              <a:rPr lang="en-US" dirty="0"/>
              <a:t>@</a:t>
            </a:r>
            <a:r>
              <a:rPr lang="en-GB" dirty="0"/>
              <a:t>Twitter-name</a:t>
            </a:r>
            <a:endParaRPr lang="en-US" dirty="0"/>
          </a:p>
        </p:txBody>
      </p:sp>
      <p:sp>
        <p:nvSpPr>
          <p:cNvPr id="22" name="TextBox 21">
            <a:extLst>
              <a:ext uri="{FF2B5EF4-FFF2-40B4-BE49-F238E27FC236}">
                <a16:creationId xmlns:a16="http://schemas.microsoft.com/office/drawing/2014/main" id="{357478DE-E54C-40A8-A451-83D8432F82F0}"/>
              </a:ext>
            </a:extLst>
          </p:cNvPr>
          <p:cNvSpPr txBox="1"/>
          <p:nvPr userDrawn="1"/>
        </p:nvSpPr>
        <p:spPr>
          <a:xfrm>
            <a:off x="111008" y="1528909"/>
            <a:ext cx="3465905"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sz="3200" kern="1200" noProof="0" dirty="0">
                <a:solidFill>
                  <a:schemeClr val="bg1"/>
                </a:solidFill>
                <a:effectLst/>
                <a:latin typeface="Segoe UI Semilight" panose="020B0402040204020203" pitchFamily="34" charset="0"/>
                <a:ea typeface="+mj-ea"/>
                <a:cs typeface="Segoe UI Semilight" panose="020B0402040204020203" pitchFamily="34" charset="0"/>
              </a:rPr>
              <a:t>Contact</a:t>
            </a:r>
            <a:endParaRPr lang="en-GB" sz="3200" kern="1200" noProof="0" dirty="0">
              <a:solidFill>
                <a:schemeClr val="bg1"/>
              </a:solidFill>
              <a:effectLst/>
              <a:latin typeface="Segoe UI Semilight" panose="020B0402040204020203" pitchFamily="34" charset="0"/>
              <a:ea typeface="+mj-ea"/>
              <a:cs typeface="Segoe UI Semilight" panose="020B0402040204020203" pitchFamily="34" charset="0"/>
            </a:endParaRPr>
          </a:p>
        </p:txBody>
      </p:sp>
      <p:pic>
        <p:nvPicPr>
          <p:cNvPr id="23" name="Picture 22">
            <a:extLst>
              <a:ext uri="{FF2B5EF4-FFF2-40B4-BE49-F238E27FC236}">
                <a16:creationId xmlns:a16="http://schemas.microsoft.com/office/drawing/2014/main" id="{0AF5D6A7-C268-4316-B2E2-D11BAAB88D1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1151" y="307774"/>
            <a:ext cx="1438659" cy="359665"/>
          </a:xfrm>
          <a:prstGeom prst="rect">
            <a:avLst/>
          </a:prstGeom>
        </p:spPr>
      </p:pic>
      <p:grpSp>
        <p:nvGrpSpPr>
          <p:cNvPr id="21" name="Group 20">
            <a:extLst>
              <a:ext uri="{FF2B5EF4-FFF2-40B4-BE49-F238E27FC236}">
                <a16:creationId xmlns:a16="http://schemas.microsoft.com/office/drawing/2014/main" id="{711FB4DD-507E-4A9A-8E36-54DD45C823B1}"/>
              </a:ext>
            </a:extLst>
          </p:cNvPr>
          <p:cNvGrpSpPr/>
          <p:nvPr userDrawn="1"/>
        </p:nvGrpSpPr>
        <p:grpSpPr>
          <a:xfrm>
            <a:off x="201151" y="3765400"/>
            <a:ext cx="3006053" cy="1803632"/>
            <a:chOff x="0" y="0"/>
            <a:chExt cx="2880000" cy="1728000"/>
          </a:xfrm>
        </p:grpSpPr>
        <p:sp>
          <p:nvSpPr>
            <p:cNvPr id="24" name="Rectangle: Rounded Corners 23">
              <a:extLst>
                <a:ext uri="{FF2B5EF4-FFF2-40B4-BE49-F238E27FC236}">
                  <a16:creationId xmlns:a16="http://schemas.microsoft.com/office/drawing/2014/main" id="{D99C59A5-C4AD-4F5D-AA0F-72D56B60E493}"/>
                </a:ext>
              </a:extLst>
            </p:cNvPr>
            <p:cNvSpPr/>
            <p:nvPr userDrawn="1"/>
          </p:nvSpPr>
          <p:spPr>
            <a:xfrm>
              <a:off x="0" y="0"/>
              <a:ext cx="2880000" cy="172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5" name="Picture 24">
              <a:extLst>
                <a:ext uri="{FF2B5EF4-FFF2-40B4-BE49-F238E27FC236}">
                  <a16:creationId xmlns:a16="http://schemas.microsoft.com/office/drawing/2014/main" id="{29B74FC5-8AAD-4F4D-A294-763718D16623}"/>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1482132" y="130629"/>
              <a:ext cx="1240790" cy="629920"/>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74007EAF-E4C7-4BD6-98AB-2D1D4334C28B}"/>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1482132" y="1396721"/>
              <a:ext cx="1243965" cy="206375"/>
            </a:xfrm>
            <a:prstGeom prst="rect">
              <a:avLst/>
            </a:prstGeom>
            <a:ln>
              <a:noFill/>
            </a:ln>
            <a:extLst>
              <a:ext uri="{53640926-AAD7-44D8-BBD7-CCE9431645EC}">
                <a14:shadowObscured xmlns:a14="http://schemas.microsoft.com/office/drawing/2010/main"/>
              </a:ext>
            </a:extLst>
          </p:spPr>
        </p:pic>
        <p:pic>
          <p:nvPicPr>
            <p:cNvPr id="27" name="Picture 26" descr="Logo, company name&#10;&#10;Description automatically generated">
              <a:extLst>
                <a:ext uri="{FF2B5EF4-FFF2-40B4-BE49-F238E27FC236}">
                  <a16:creationId xmlns:a16="http://schemas.microsoft.com/office/drawing/2014/main" id="{2F9FC125-EAF1-46B5-8D22-7C78F9453E88}"/>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bwMode="auto">
            <a:xfrm>
              <a:off x="135653" y="884255"/>
              <a:ext cx="1292860" cy="719455"/>
            </a:xfrm>
            <a:prstGeom prst="rect">
              <a:avLst/>
            </a:prstGeom>
            <a:ln>
              <a:noFill/>
            </a:ln>
            <a:extLst>
              <a:ext uri="{53640926-AAD7-44D8-BBD7-CCE9431645EC}">
                <a14:shadowObscured xmlns:a14="http://schemas.microsoft.com/office/drawing/2010/main"/>
              </a:ext>
            </a:extLst>
          </p:spPr>
        </p:pic>
        <p:pic>
          <p:nvPicPr>
            <p:cNvPr id="28" name="Picture 27" descr="Logo, company name&#10;&#10;Description automatically generated">
              <a:extLst>
                <a:ext uri="{FF2B5EF4-FFF2-40B4-BE49-F238E27FC236}">
                  <a16:creationId xmlns:a16="http://schemas.microsoft.com/office/drawing/2014/main" id="{9723019B-A0ED-4750-A8FC-484A40C614AD}"/>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a:stretch/>
          </p:blipFill>
          <p:spPr bwMode="auto">
            <a:xfrm>
              <a:off x="135653" y="130629"/>
              <a:ext cx="1297305" cy="719455"/>
            </a:xfrm>
            <a:prstGeom prst="rect">
              <a:avLst/>
            </a:prstGeom>
            <a:ln>
              <a:noFill/>
            </a:ln>
            <a:extLst>
              <a:ext uri="{53640926-AAD7-44D8-BBD7-CCE9431645EC}">
                <a14:shadowObscured xmlns:a14="http://schemas.microsoft.com/office/drawing/2010/main"/>
              </a:ext>
            </a:extLst>
          </p:spPr>
        </p:pic>
        <p:pic>
          <p:nvPicPr>
            <p:cNvPr id="29" name="Picture 28" descr="Logo, company name&#10;&#10;Description automatically generated">
              <a:extLst>
                <a:ext uri="{FF2B5EF4-FFF2-40B4-BE49-F238E27FC236}">
                  <a16:creationId xmlns:a16="http://schemas.microsoft.com/office/drawing/2014/main" id="{8E2BDCF9-6167-472D-811C-96729582CDB7}"/>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2180493" y="778748"/>
              <a:ext cx="480695" cy="575945"/>
            </a:xfrm>
            <a:prstGeom prst="rect">
              <a:avLst/>
            </a:prstGeom>
          </p:spPr>
        </p:pic>
        <p:pic>
          <p:nvPicPr>
            <p:cNvPr id="30" name="Picture 29" descr="Logo&#10;&#10;Description automatically generated">
              <a:extLst>
                <a:ext uri="{FF2B5EF4-FFF2-40B4-BE49-F238E27FC236}">
                  <a16:creationId xmlns:a16="http://schemas.microsoft.com/office/drawing/2014/main" id="{9703CE2E-8057-4AEF-AA2C-E4A2C9FB9273}"/>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532374" y="778748"/>
              <a:ext cx="480695" cy="575945"/>
            </a:xfrm>
            <a:prstGeom prst="rect">
              <a:avLst/>
            </a:prstGeom>
          </p:spPr>
        </p:pic>
      </p:grpSp>
    </p:spTree>
    <p:extLst>
      <p:ext uri="{BB962C8B-B14F-4D97-AF65-F5344CB8AC3E}">
        <p14:creationId xmlns:p14="http://schemas.microsoft.com/office/powerpoint/2010/main" val="176387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4AC3C7A-6D6A-4DC0-BF19-BEC723294F45}"/>
              </a:ext>
            </a:extLst>
          </p:cNvPr>
          <p:cNvSpPr>
            <a:spLocks noGrp="1"/>
          </p:cNvSpPr>
          <p:nvPr>
            <p:ph idx="1"/>
          </p:nvPr>
        </p:nvSpPr>
        <p:spPr>
          <a:xfrm>
            <a:off x="241300" y="226337"/>
            <a:ext cx="11682113" cy="6413265"/>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685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P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60CA2-B83A-4693-91A7-90268D4341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901797" cy="5261247"/>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76C828FB-1A8F-4095-9593-3DE873DAA239}"/>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A02FCB91-2CAC-45C3-8E18-9ED767E2078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25BE2177-1BAD-F1F6-5962-AC5030B6B049}"/>
              </a:ext>
            </a:extLst>
          </p:cNvPr>
          <p:cNvPicPr>
            <a:picLocks noChangeAspect="1"/>
          </p:cNvPicPr>
          <p:nvPr userDrawn="1"/>
        </p:nvPicPr>
        <p:blipFill rotWithShape="1">
          <a:blip r:embed="rId4">
            <a:clrChange>
              <a:clrFrom>
                <a:srgbClr val="FFFFFF"/>
              </a:clrFrom>
              <a:clrTo>
                <a:srgbClr val="FFFFFF">
                  <a:alpha val="0"/>
                </a:srgbClr>
              </a:clrTo>
            </a:clrChange>
          </a:blip>
          <a:srcRect l="16068" t="27331" r="21398" b="33649"/>
          <a:stretch/>
        </p:blipFill>
        <p:spPr bwMode="auto">
          <a:xfrm>
            <a:off x="0" y="5261246"/>
            <a:ext cx="4624391" cy="16281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304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8C9C21-5E83-4888-9A5E-E9DC3DE55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18AA7-C406-4D66-AAF7-07CE199D7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32EC39-8E7C-4959-A149-AB302B391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87A66-626E-41B9-9E77-33A23126AEF6}" type="datetimeFigureOut">
              <a:rPr lang="en-GB" smtClean="0"/>
              <a:t>27/11/2025</a:t>
            </a:fld>
            <a:endParaRPr lang="en-GB"/>
          </a:p>
        </p:txBody>
      </p:sp>
      <p:sp>
        <p:nvSpPr>
          <p:cNvPr id="5" name="Footer Placeholder 4">
            <a:extLst>
              <a:ext uri="{FF2B5EF4-FFF2-40B4-BE49-F238E27FC236}">
                <a16:creationId xmlns:a16="http://schemas.microsoft.com/office/drawing/2014/main" id="{A23D2A62-21D3-4585-BA2C-12981511B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1EBC9C-F660-4A4C-98E3-2F783463C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2857C-630F-44D5-8746-DDD607D40DAA}" type="slidenum">
              <a:rPr lang="en-GB" smtClean="0"/>
              <a:t>‹#›</a:t>
            </a:fld>
            <a:endParaRPr lang="en-GB"/>
          </a:p>
        </p:txBody>
      </p:sp>
    </p:spTree>
    <p:extLst>
      <p:ext uri="{BB962C8B-B14F-4D97-AF65-F5344CB8AC3E}">
        <p14:creationId xmlns:p14="http://schemas.microsoft.com/office/powerpoint/2010/main" val="193102298"/>
      </p:ext>
    </p:extLst>
  </p:cSld>
  <p:clrMap bg1="lt1" tx1="dk1" bg2="lt2" tx2="dk2" accent1="accent1" accent2="accent2" accent3="accent3" accent4="accent4" accent5="accent5" accent6="accent6" hlink="hlink" folHlink="folHlink"/>
  <p:sldLayoutIdLst>
    <p:sldLayoutId id="2147483694" r:id="rId1"/>
    <p:sldLayoutId id="2147483700" r:id="rId2"/>
    <p:sldLayoutId id="2147483695" r:id="rId3"/>
    <p:sldLayoutId id="2147483696" r:id="rId4"/>
    <p:sldLayoutId id="2147483703" r:id="rId5"/>
    <p:sldLayoutId id="2147483705" r:id="rId6"/>
    <p:sldLayoutId id="2147483738" r:id="rId7"/>
    <p:sldLayoutId id="2147483699" r:id="rId8"/>
    <p:sldLayoutId id="2147483754" r:id="rId9"/>
    <p:sldLayoutId id="2147483720" r:id="rId10"/>
    <p:sldLayoutId id="2147483706" r:id="rId11"/>
    <p:sldLayoutId id="2147483726" r:id="rId12"/>
    <p:sldLayoutId id="2147483753" r:id="rId13"/>
    <p:sldLayoutId id="2147483755" r:id="rId14"/>
    <p:sldLayoutId id="214748373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hempsons.co.uk/services/navigating-the-cqc-quality-statement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cqc.org.uk/about-us/how-we-involve-you/consultations/improving-how-we-assess-and-rate-provider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a:extLst>
              <a:ext uri="{FF2B5EF4-FFF2-40B4-BE49-F238E27FC236}">
                <a16:creationId xmlns:a16="http://schemas.microsoft.com/office/drawing/2014/main" id="{D34C6E39-E2DF-4A98-BA19-FBF5C5557D43}"/>
              </a:ext>
            </a:extLst>
          </p:cNvPr>
          <p:cNvSpPr>
            <a:spLocks noGrp="1"/>
          </p:cNvSpPr>
          <p:nvPr>
            <p:ph type="ctrTitle"/>
          </p:nvPr>
        </p:nvSpPr>
        <p:spPr/>
        <p:txBody>
          <a:bodyPr/>
          <a:lstStyle/>
          <a:p>
            <a:r>
              <a:rPr lang="en-GB" dirty="0"/>
              <a:t>Care England</a:t>
            </a:r>
            <a:br>
              <a:rPr lang="en-GB" dirty="0"/>
            </a:br>
            <a:r>
              <a:rPr lang="en-GB" dirty="0"/>
              <a:t>CQC – Where are we now? </a:t>
            </a:r>
          </a:p>
        </p:txBody>
      </p:sp>
      <p:sp>
        <p:nvSpPr>
          <p:cNvPr id="64" name="Subtitle 63">
            <a:extLst>
              <a:ext uri="{FF2B5EF4-FFF2-40B4-BE49-F238E27FC236}">
                <a16:creationId xmlns:a16="http://schemas.microsoft.com/office/drawing/2014/main" id="{4A5CA4A9-8B6F-4514-9A60-B9CB9C26397D}"/>
              </a:ext>
            </a:extLst>
          </p:cNvPr>
          <p:cNvSpPr>
            <a:spLocks noGrp="1"/>
          </p:cNvSpPr>
          <p:nvPr>
            <p:ph type="subTitle" idx="1"/>
          </p:nvPr>
        </p:nvSpPr>
        <p:spPr/>
        <p:txBody>
          <a:bodyPr>
            <a:normAutofit/>
          </a:bodyPr>
          <a:lstStyle/>
          <a:p>
            <a:r>
              <a:rPr lang="en-GB" dirty="0"/>
              <a:t>Philippa Doyle, Partner</a:t>
            </a:r>
          </a:p>
          <a:p>
            <a:r>
              <a:rPr lang="en-GB" dirty="0"/>
              <a:t>2</a:t>
            </a:r>
            <a:r>
              <a:rPr lang="en-GB" baseline="30000" dirty="0"/>
              <a:t>nd</a:t>
            </a:r>
            <a:r>
              <a:rPr lang="en-GB" dirty="0"/>
              <a:t> December 2025</a:t>
            </a:r>
          </a:p>
        </p:txBody>
      </p:sp>
    </p:spTree>
    <p:extLst>
      <p:ext uri="{BB962C8B-B14F-4D97-AF65-F5344CB8AC3E}">
        <p14:creationId xmlns:p14="http://schemas.microsoft.com/office/powerpoint/2010/main" val="216178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6DFD-2884-58A6-0CF1-B71089B1409A}"/>
              </a:ext>
            </a:extLst>
          </p:cNvPr>
          <p:cNvSpPr>
            <a:spLocks noGrp="1"/>
          </p:cNvSpPr>
          <p:nvPr>
            <p:ph type="title"/>
          </p:nvPr>
        </p:nvSpPr>
        <p:spPr/>
        <p:txBody>
          <a:bodyPr/>
          <a:lstStyle/>
          <a:p>
            <a:r>
              <a:rPr lang="en-GB" dirty="0"/>
              <a:t>Person centred care</a:t>
            </a:r>
          </a:p>
        </p:txBody>
      </p:sp>
      <p:sp>
        <p:nvSpPr>
          <p:cNvPr id="3" name="Content Placeholder 2">
            <a:extLst>
              <a:ext uri="{FF2B5EF4-FFF2-40B4-BE49-F238E27FC236}">
                <a16:creationId xmlns:a16="http://schemas.microsoft.com/office/drawing/2014/main" id="{46FB95AE-A458-19C7-99EE-62ADF65DDAD1}"/>
              </a:ext>
            </a:extLst>
          </p:cNvPr>
          <p:cNvSpPr>
            <a:spLocks noGrp="1"/>
          </p:cNvSpPr>
          <p:nvPr>
            <p:ph idx="1"/>
          </p:nvPr>
        </p:nvSpPr>
        <p:spPr/>
        <p:txBody>
          <a:bodyPr/>
          <a:lstStyle/>
          <a:p>
            <a:r>
              <a:rPr lang="en-GB" dirty="0"/>
              <a:t>Use staff as champions</a:t>
            </a:r>
          </a:p>
          <a:p>
            <a:r>
              <a:rPr lang="en-GB" dirty="0"/>
              <a:t>Get them to reflect daily on how they have made a difference</a:t>
            </a:r>
          </a:p>
          <a:p>
            <a:pPr lvl="1"/>
            <a:r>
              <a:rPr lang="en-GB" dirty="0"/>
              <a:t>To a person supported</a:t>
            </a:r>
          </a:p>
          <a:p>
            <a:pPr lvl="1"/>
            <a:r>
              <a:rPr lang="en-GB" dirty="0"/>
              <a:t>To a colleague</a:t>
            </a:r>
          </a:p>
          <a:p>
            <a:r>
              <a:rPr lang="en-GB" dirty="0"/>
              <a:t>Capture these reflections so they leave each day with a “good thought”</a:t>
            </a:r>
          </a:p>
          <a:p>
            <a:r>
              <a:rPr lang="en-GB" dirty="0"/>
              <a:t>Gives them information in their back pocket to talk to the inspector about</a:t>
            </a:r>
          </a:p>
          <a:p>
            <a:r>
              <a:rPr lang="en-GB" dirty="0"/>
              <a:t>Staff and the people you support are your champions – give them the right tools by giving them the right care, support, freedom </a:t>
            </a:r>
            <a:r>
              <a:rPr lang="en-GB"/>
              <a:t>and independence</a:t>
            </a:r>
            <a:endParaRPr lang="en-GB" dirty="0"/>
          </a:p>
        </p:txBody>
      </p:sp>
    </p:spTree>
    <p:extLst>
      <p:ext uri="{BB962C8B-B14F-4D97-AF65-F5344CB8AC3E}">
        <p14:creationId xmlns:p14="http://schemas.microsoft.com/office/powerpoint/2010/main" val="377808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E32C-3F5E-115C-DAC8-DC9259DA19E6}"/>
              </a:ext>
            </a:extLst>
          </p:cNvPr>
          <p:cNvSpPr>
            <a:spLocks noGrp="1"/>
          </p:cNvSpPr>
          <p:nvPr>
            <p:ph type="title"/>
          </p:nvPr>
        </p:nvSpPr>
        <p:spPr/>
        <p:txBody>
          <a:bodyPr/>
          <a:lstStyle/>
          <a:p>
            <a:r>
              <a:rPr lang="en-GB" dirty="0"/>
              <a:t>Safe care and treatment</a:t>
            </a:r>
          </a:p>
        </p:txBody>
      </p:sp>
      <p:sp>
        <p:nvSpPr>
          <p:cNvPr id="3" name="Content Placeholder 2">
            <a:extLst>
              <a:ext uri="{FF2B5EF4-FFF2-40B4-BE49-F238E27FC236}">
                <a16:creationId xmlns:a16="http://schemas.microsoft.com/office/drawing/2014/main" id="{743A1D0C-A5E0-993C-30C5-D5D8CF68EBCB}"/>
              </a:ext>
            </a:extLst>
          </p:cNvPr>
          <p:cNvSpPr>
            <a:spLocks noGrp="1"/>
          </p:cNvSpPr>
          <p:nvPr>
            <p:ph idx="1"/>
          </p:nvPr>
        </p:nvSpPr>
        <p:spPr/>
        <p:txBody>
          <a:bodyPr>
            <a:normAutofit lnSpcReduction="10000"/>
          </a:bodyPr>
          <a:lstStyle/>
          <a:p>
            <a:r>
              <a:rPr lang="en-GB" dirty="0"/>
              <a:t>Makes sure risk assessments and care plans marry up</a:t>
            </a:r>
          </a:p>
          <a:p>
            <a:r>
              <a:rPr lang="en-GB" dirty="0"/>
              <a:t>Keep everything under regular review</a:t>
            </a:r>
          </a:p>
          <a:p>
            <a:r>
              <a:rPr lang="en-GB" dirty="0"/>
              <a:t>Look at all the individual elements:</a:t>
            </a:r>
          </a:p>
          <a:p>
            <a:pPr lvl="1"/>
            <a:r>
              <a:rPr lang="en-GB" dirty="0"/>
              <a:t>Risk assessments – individual and business continuity</a:t>
            </a:r>
          </a:p>
          <a:p>
            <a:pPr lvl="1"/>
            <a:r>
              <a:rPr lang="en-GB" dirty="0"/>
              <a:t>Mitigating risk</a:t>
            </a:r>
          </a:p>
          <a:p>
            <a:pPr lvl="1"/>
            <a:r>
              <a:rPr lang="en-GB" dirty="0"/>
              <a:t>Competent staff</a:t>
            </a:r>
          </a:p>
          <a:p>
            <a:pPr lvl="1"/>
            <a:r>
              <a:rPr lang="en-GB" dirty="0"/>
              <a:t>Premises</a:t>
            </a:r>
          </a:p>
          <a:p>
            <a:pPr lvl="1"/>
            <a:r>
              <a:rPr lang="en-GB" dirty="0"/>
              <a:t>Equipment</a:t>
            </a:r>
          </a:p>
          <a:p>
            <a:pPr lvl="1"/>
            <a:r>
              <a:rPr lang="en-GB" dirty="0"/>
              <a:t>Sufficient quantities of meds and equipment</a:t>
            </a:r>
          </a:p>
          <a:p>
            <a:pPr lvl="1"/>
            <a:r>
              <a:rPr lang="en-GB" dirty="0"/>
              <a:t>Medication management</a:t>
            </a:r>
          </a:p>
          <a:p>
            <a:pPr lvl="1"/>
            <a:r>
              <a:rPr lang="en-GB" dirty="0"/>
              <a:t>IPC</a:t>
            </a:r>
          </a:p>
          <a:p>
            <a:pPr lvl="1"/>
            <a:r>
              <a:rPr lang="en-GB" dirty="0"/>
              <a:t>Shared care</a:t>
            </a:r>
          </a:p>
        </p:txBody>
      </p:sp>
    </p:spTree>
    <p:extLst>
      <p:ext uri="{BB962C8B-B14F-4D97-AF65-F5344CB8AC3E}">
        <p14:creationId xmlns:p14="http://schemas.microsoft.com/office/powerpoint/2010/main" val="162953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9F3D-023A-CC90-E18F-E40F9B4B628A}"/>
              </a:ext>
            </a:extLst>
          </p:cNvPr>
          <p:cNvSpPr>
            <a:spLocks noGrp="1"/>
          </p:cNvSpPr>
          <p:nvPr>
            <p:ph type="title"/>
          </p:nvPr>
        </p:nvSpPr>
        <p:spPr/>
        <p:txBody>
          <a:bodyPr/>
          <a:lstStyle/>
          <a:p>
            <a:r>
              <a:rPr lang="en-GB" dirty="0"/>
              <a:t>Next steps? </a:t>
            </a:r>
          </a:p>
        </p:txBody>
      </p:sp>
      <p:sp>
        <p:nvSpPr>
          <p:cNvPr id="3" name="Content Placeholder 2">
            <a:extLst>
              <a:ext uri="{FF2B5EF4-FFF2-40B4-BE49-F238E27FC236}">
                <a16:creationId xmlns:a16="http://schemas.microsoft.com/office/drawing/2014/main" id="{D43995EE-AB91-A1D3-9C04-6325537BB07E}"/>
              </a:ext>
            </a:extLst>
          </p:cNvPr>
          <p:cNvSpPr>
            <a:spLocks noGrp="1"/>
          </p:cNvSpPr>
          <p:nvPr>
            <p:ph idx="1"/>
          </p:nvPr>
        </p:nvSpPr>
        <p:spPr/>
        <p:txBody>
          <a:bodyPr/>
          <a:lstStyle/>
          <a:p>
            <a:r>
              <a:rPr lang="en-GB" dirty="0"/>
              <a:t>Reg 17 – Good governance</a:t>
            </a:r>
          </a:p>
          <a:p>
            <a:r>
              <a:rPr lang="en-GB" i="1" dirty="0"/>
              <a:t>Systems or processes must be established and operated effectively to ensure compliance with the requirements of this Part.</a:t>
            </a:r>
          </a:p>
          <a:p>
            <a:endParaRPr lang="en-GB" i="1" dirty="0"/>
          </a:p>
          <a:p>
            <a:r>
              <a:rPr lang="en-GB" dirty="0"/>
              <a:t>Reg 18 – staffing</a:t>
            </a:r>
          </a:p>
          <a:p>
            <a:r>
              <a:rPr lang="en-GB" dirty="0"/>
              <a:t> </a:t>
            </a:r>
            <a:r>
              <a:rPr lang="en-GB" i="1" dirty="0"/>
              <a:t>Sufficient numbers of suitably qualified, competent, skilled and experienced person must be deployed….</a:t>
            </a:r>
          </a:p>
          <a:p>
            <a:r>
              <a:rPr lang="en-GB" i="1" dirty="0"/>
              <a:t>Persons employed….must receive such appropriate </a:t>
            </a:r>
            <a:r>
              <a:rPr lang="en-GB" b="1" i="1" dirty="0"/>
              <a:t>support,</a:t>
            </a:r>
            <a:r>
              <a:rPr lang="en-GB" i="1" dirty="0"/>
              <a:t> training, professional development supervision and appraisal as is necessary to enable them to carry out the duties they are employed to perform</a:t>
            </a:r>
          </a:p>
        </p:txBody>
      </p:sp>
    </p:spTree>
    <p:extLst>
      <p:ext uri="{BB962C8B-B14F-4D97-AF65-F5344CB8AC3E}">
        <p14:creationId xmlns:p14="http://schemas.microsoft.com/office/powerpoint/2010/main" val="233207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6E7F-42DE-27D8-B649-7D2883316C96}"/>
              </a:ext>
            </a:extLst>
          </p:cNvPr>
          <p:cNvSpPr>
            <a:spLocks noGrp="1"/>
          </p:cNvSpPr>
          <p:nvPr>
            <p:ph type="title"/>
          </p:nvPr>
        </p:nvSpPr>
        <p:spPr/>
        <p:txBody>
          <a:bodyPr/>
          <a:lstStyle/>
          <a:p>
            <a:r>
              <a:rPr lang="en-GB" dirty="0"/>
              <a:t>Good governance</a:t>
            </a:r>
          </a:p>
        </p:txBody>
      </p:sp>
      <p:sp>
        <p:nvSpPr>
          <p:cNvPr id="3" name="Content Placeholder 2">
            <a:extLst>
              <a:ext uri="{FF2B5EF4-FFF2-40B4-BE49-F238E27FC236}">
                <a16:creationId xmlns:a16="http://schemas.microsoft.com/office/drawing/2014/main" id="{09C71FEC-BD86-909E-FCFB-DACCFFC218D4}"/>
              </a:ext>
            </a:extLst>
          </p:cNvPr>
          <p:cNvSpPr>
            <a:spLocks noGrp="1"/>
          </p:cNvSpPr>
          <p:nvPr>
            <p:ph idx="1"/>
          </p:nvPr>
        </p:nvSpPr>
        <p:spPr/>
        <p:txBody>
          <a:bodyPr>
            <a:normAutofit lnSpcReduction="10000"/>
          </a:bodyPr>
          <a:lstStyle/>
          <a:p>
            <a:r>
              <a:rPr lang="en-GB" dirty="0"/>
              <a:t>Not just about policies and procedures</a:t>
            </a:r>
          </a:p>
          <a:p>
            <a:r>
              <a:rPr lang="en-GB" dirty="0"/>
              <a:t>Staff have to demonstrate that they know how to use them</a:t>
            </a:r>
          </a:p>
          <a:p>
            <a:r>
              <a:rPr lang="en-GB" dirty="0"/>
              <a:t>Are them “embedded”? </a:t>
            </a:r>
          </a:p>
          <a:p>
            <a:r>
              <a:rPr lang="en-GB" dirty="0"/>
              <a:t>Auditing</a:t>
            </a:r>
          </a:p>
          <a:p>
            <a:r>
              <a:rPr lang="en-GB" dirty="0"/>
              <a:t>CQC love an audit</a:t>
            </a:r>
          </a:p>
          <a:p>
            <a:r>
              <a:rPr lang="en-GB" dirty="0"/>
              <a:t>They love an audit that identifies gaps and deficiencies</a:t>
            </a:r>
          </a:p>
          <a:p>
            <a:r>
              <a:rPr lang="en-GB" dirty="0"/>
              <a:t>And they love an action plan</a:t>
            </a:r>
          </a:p>
          <a:p>
            <a:r>
              <a:rPr lang="en-GB" dirty="0"/>
              <a:t>…..but make it meaningful and make it happen!</a:t>
            </a:r>
          </a:p>
          <a:p>
            <a:r>
              <a:rPr lang="en-GB" dirty="0"/>
              <a:t>Delegate! </a:t>
            </a:r>
          </a:p>
          <a:p>
            <a:r>
              <a:rPr lang="en-GB" dirty="0"/>
              <a:t>Involve the team</a:t>
            </a:r>
          </a:p>
        </p:txBody>
      </p:sp>
    </p:spTree>
    <p:extLst>
      <p:ext uri="{BB962C8B-B14F-4D97-AF65-F5344CB8AC3E}">
        <p14:creationId xmlns:p14="http://schemas.microsoft.com/office/powerpoint/2010/main" val="45423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5C02-66AD-6FDF-053C-5A9F723825E3}"/>
              </a:ext>
            </a:extLst>
          </p:cNvPr>
          <p:cNvSpPr>
            <a:spLocks noGrp="1"/>
          </p:cNvSpPr>
          <p:nvPr>
            <p:ph type="title"/>
          </p:nvPr>
        </p:nvSpPr>
        <p:spPr/>
        <p:txBody>
          <a:bodyPr/>
          <a:lstStyle/>
          <a:p>
            <a:r>
              <a:rPr lang="en-GB" dirty="0"/>
              <a:t>Staffing</a:t>
            </a:r>
          </a:p>
        </p:txBody>
      </p:sp>
      <p:sp>
        <p:nvSpPr>
          <p:cNvPr id="3" name="Content Placeholder 2">
            <a:extLst>
              <a:ext uri="{FF2B5EF4-FFF2-40B4-BE49-F238E27FC236}">
                <a16:creationId xmlns:a16="http://schemas.microsoft.com/office/drawing/2014/main" id="{7638A7DF-1F6F-01AB-D887-46CF2FC1A95C}"/>
              </a:ext>
            </a:extLst>
          </p:cNvPr>
          <p:cNvSpPr>
            <a:spLocks noGrp="1"/>
          </p:cNvSpPr>
          <p:nvPr>
            <p:ph idx="1"/>
          </p:nvPr>
        </p:nvSpPr>
        <p:spPr/>
        <p:txBody>
          <a:bodyPr/>
          <a:lstStyle/>
          <a:p>
            <a:r>
              <a:rPr lang="en-GB" dirty="0"/>
              <a:t>Dependency tools</a:t>
            </a:r>
          </a:p>
          <a:p>
            <a:r>
              <a:rPr lang="en-GB" dirty="0"/>
              <a:t>Arrangements for induction with agency staff</a:t>
            </a:r>
          </a:p>
          <a:p>
            <a:r>
              <a:rPr lang="en-GB" dirty="0"/>
              <a:t>“Support” arrangements</a:t>
            </a:r>
          </a:p>
          <a:p>
            <a:r>
              <a:rPr lang="en-GB" dirty="0"/>
              <a:t>Training</a:t>
            </a:r>
          </a:p>
          <a:p>
            <a:r>
              <a:rPr lang="en-GB" dirty="0"/>
              <a:t>Feedback </a:t>
            </a:r>
          </a:p>
        </p:txBody>
      </p:sp>
    </p:spTree>
    <p:extLst>
      <p:ext uri="{BB962C8B-B14F-4D97-AF65-F5344CB8AC3E}">
        <p14:creationId xmlns:p14="http://schemas.microsoft.com/office/powerpoint/2010/main" val="2307165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F49A-E67F-DB4D-744F-7E5F3AF3DA85}"/>
              </a:ext>
            </a:extLst>
          </p:cNvPr>
          <p:cNvSpPr>
            <a:spLocks noGrp="1"/>
          </p:cNvSpPr>
          <p:nvPr>
            <p:ph type="title"/>
          </p:nvPr>
        </p:nvSpPr>
        <p:spPr/>
        <p:txBody>
          <a:bodyPr/>
          <a:lstStyle/>
          <a:p>
            <a:r>
              <a:rPr lang="en-GB" dirty="0"/>
              <a:t>It’s not magic</a:t>
            </a:r>
          </a:p>
        </p:txBody>
      </p:sp>
      <p:sp>
        <p:nvSpPr>
          <p:cNvPr id="3" name="Content Placeholder 2">
            <a:extLst>
              <a:ext uri="{FF2B5EF4-FFF2-40B4-BE49-F238E27FC236}">
                <a16:creationId xmlns:a16="http://schemas.microsoft.com/office/drawing/2014/main" id="{8505F42B-B953-DF0B-208A-41A6E35BC6ED}"/>
              </a:ext>
            </a:extLst>
          </p:cNvPr>
          <p:cNvSpPr>
            <a:spLocks noGrp="1"/>
          </p:cNvSpPr>
          <p:nvPr>
            <p:ph idx="1"/>
          </p:nvPr>
        </p:nvSpPr>
        <p:spPr/>
        <p:txBody>
          <a:bodyPr/>
          <a:lstStyle/>
          <a:p>
            <a:r>
              <a:rPr lang="en-GB" dirty="0"/>
              <a:t>There is really nothing you need to do differently than before</a:t>
            </a:r>
          </a:p>
          <a:p>
            <a:r>
              <a:rPr lang="en-GB" dirty="0"/>
              <a:t>Keep meeting the regulatory standards and you will be good</a:t>
            </a:r>
          </a:p>
          <a:p>
            <a:r>
              <a:rPr lang="en-GB" dirty="0"/>
              <a:t>New assessments are all about </a:t>
            </a:r>
            <a:r>
              <a:rPr lang="en-GB" b="1" dirty="0"/>
              <a:t>evidence </a:t>
            </a:r>
          </a:p>
          <a:p>
            <a:r>
              <a:rPr lang="en-GB" dirty="0"/>
              <a:t>Get your documentation right – </a:t>
            </a:r>
            <a:r>
              <a:rPr lang="en-GB" b="1" dirty="0"/>
              <a:t>ALL THE TIME! </a:t>
            </a:r>
          </a:p>
          <a:p>
            <a:r>
              <a:rPr lang="en-GB" dirty="0"/>
              <a:t>Policies and procedures – review them – get them up to date</a:t>
            </a:r>
          </a:p>
          <a:p>
            <a:r>
              <a:rPr lang="en-GB" dirty="0"/>
              <a:t>Care plans and risk assessments – review them – get them up to date</a:t>
            </a:r>
          </a:p>
          <a:p>
            <a:r>
              <a:rPr lang="en-GB" dirty="0"/>
              <a:t>Feedback – get it – use it – make changes </a:t>
            </a:r>
          </a:p>
          <a:p>
            <a:pPr marL="0" indent="0">
              <a:buNone/>
            </a:pPr>
            <a:endParaRPr lang="en-GB" dirty="0"/>
          </a:p>
          <a:p>
            <a:r>
              <a:rPr lang="en-GB" dirty="0"/>
              <a:t>PREPARATION, PREPARATION, PREPARATION</a:t>
            </a:r>
          </a:p>
        </p:txBody>
      </p:sp>
    </p:spTree>
    <p:extLst>
      <p:ext uri="{BB962C8B-B14F-4D97-AF65-F5344CB8AC3E}">
        <p14:creationId xmlns:p14="http://schemas.microsoft.com/office/powerpoint/2010/main" val="3841321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22BA-E511-51CA-A5B7-22E006185E62}"/>
              </a:ext>
            </a:extLst>
          </p:cNvPr>
          <p:cNvSpPr>
            <a:spLocks noGrp="1"/>
          </p:cNvSpPr>
          <p:nvPr>
            <p:ph type="title"/>
          </p:nvPr>
        </p:nvSpPr>
        <p:spPr/>
        <p:txBody>
          <a:bodyPr/>
          <a:lstStyle/>
          <a:p>
            <a:r>
              <a:rPr lang="en-GB" dirty="0"/>
              <a:t>Hempsons &amp; Care England Toolkit</a:t>
            </a:r>
          </a:p>
        </p:txBody>
      </p:sp>
      <p:sp>
        <p:nvSpPr>
          <p:cNvPr id="3" name="Content Placeholder 2">
            <a:extLst>
              <a:ext uri="{FF2B5EF4-FFF2-40B4-BE49-F238E27FC236}">
                <a16:creationId xmlns:a16="http://schemas.microsoft.com/office/drawing/2014/main" id="{2C496827-ECB4-3D14-C391-F495D0225F73}"/>
              </a:ext>
            </a:extLst>
          </p:cNvPr>
          <p:cNvSpPr>
            <a:spLocks noGrp="1"/>
          </p:cNvSpPr>
          <p:nvPr>
            <p:ph idx="1"/>
          </p:nvPr>
        </p:nvSpPr>
        <p:spPr/>
        <p:txBody>
          <a:bodyPr>
            <a:normAutofit lnSpcReduction="10000"/>
          </a:bodyPr>
          <a:lstStyle/>
          <a:p>
            <a:r>
              <a:rPr lang="en-GB" dirty="0">
                <a:hlinkClick r:id="rId2"/>
              </a:rPr>
              <a:t>Navigating the CQC quality statements - Hempsons – Hempsons</a:t>
            </a:r>
            <a:endParaRPr lang="en-GB" dirty="0"/>
          </a:p>
          <a:p>
            <a:r>
              <a:rPr lang="en-GB" dirty="0"/>
              <a:t>Toolkit does same task that I’ve done in the webinars last year but for each of the 34 QS</a:t>
            </a:r>
          </a:p>
          <a:p>
            <a:r>
              <a:rPr lang="en-GB" dirty="0"/>
              <a:t>Breaks down each QS</a:t>
            </a:r>
          </a:p>
          <a:p>
            <a:pPr lvl="1"/>
            <a:r>
              <a:rPr lang="en-GB" dirty="0"/>
              <a:t>tells you what it means</a:t>
            </a:r>
          </a:p>
          <a:p>
            <a:pPr lvl="1"/>
            <a:r>
              <a:rPr lang="en-GB" dirty="0"/>
              <a:t>tells you which regulations are engaged</a:t>
            </a:r>
          </a:p>
          <a:p>
            <a:pPr lvl="1"/>
            <a:r>
              <a:rPr lang="en-GB" dirty="0"/>
              <a:t>t</a:t>
            </a:r>
            <a:r>
              <a:rPr lang="en-GB"/>
              <a:t>ells </a:t>
            </a:r>
            <a:r>
              <a:rPr lang="en-GB" dirty="0"/>
              <a:t>you what the key elements are you need to focus on</a:t>
            </a:r>
          </a:p>
          <a:p>
            <a:r>
              <a:rPr lang="en-GB" dirty="0"/>
              <a:t>Ideally utilised as a continuous development plan</a:t>
            </a:r>
          </a:p>
          <a:p>
            <a:r>
              <a:rPr lang="en-GB" dirty="0"/>
              <a:t>Pick a few QSs each month to focus on </a:t>
            </a:r>
          </a:p>
          <a:p>
            <a:r>
              <a:rPr lang="en-GB" dirty="0"/>
              <a:t>Short timescales  / specific action plans = results </a:t>
            </a:r>
          </a:p>
          <a:p>
            <a:r>
              <a:rPr lang="en-GB" dirty="0"/>
              <a:t>Bespoke in service training brings the toolkit to life</a:t>
            </a:r>
          </a:p>
          <a:p>
            <a:endParaRPr lang="en-GB" dirty="0"/>
          </a:p>
        </p:txBody>
      </p:sp>
    </p:spTree>
    <p:extLst>
      <p:ext uri="{BB962C8B-B14F-4D97-AF65-F5344CB8AC3E}">
        <p14:creationId xmlns:p14="http://schemas.microsoft.com/office/powerpoint/2010/main" val="3492970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6070-7EE9-99D6-7E3B-F44A98D4FEBF}"/>
              </a:ext>
            </a:extLst>
          </p:cNvPr>
          <p:cNvSpPr>
            <a:spLocks noGrp="1"/>
          </p:cNvSpPr>
          <p:nvPr>
            <p:ph type="title"/>
          </p:nvPr>
        </p:nvSpPr>
        <p:spPr/>
        <p:txBody>
          <a:bodyPr/>
          <a:lstStyle/>
          <a:p>
            <a:r>
              <a:rPr lang="en-GB" dirty="0"/>
              <a:t>And finally…..	</a:t>
            </a:r>
          </a:p>
        </p:txBody>
      </p:sp>
      <p:sp>
        <p:nvSpPr>
          <p:cNvPr id="3" name="Content Placeholder 2">
            <a:extLst>
              <a:ext uri="{FF2B5EF4-FFF2-40B4-BE49-F238E27FC236}">
                <a16:creationId xmlns:a16="http://schemas.microsoft.com/office/drawing/2014/main" id="{8AD96136-4CDD-7E45-D686-38A318232A68}"/>
              </a:ext>
            </a:extLst>
          </p:cNvPr>
          <p:cNvSpPr>
            <a:spLocks noGrp="1"/>
          </p:cNvSpPr>
          <p:nvPr>
            <p:ph idx="1"/>
          </p:nvPr>
        </p:nvSpPr>
        <p:spPr/>
        <p:txBody>
          <a:bodyPr/>
          <a:lstStyle/>
          <a:p>
            <a:r>
              <a:rPr lang="en-GB" dirty="0"/>
              <a:t>Dates for your diary – </a:t>
            </a:r>
          </a:p>
          <a:p>
            <a:r>
              <a:rPr lang="en-GB" dirty="0"/>
              <a:t>Hempsons at the Care England conference on Thurs 12</a:t>
            </a:r>
            <a:r>
              <a:rPr lang="en-GB" baseline="30000" dirty="0"/>
              <a:t>th</a:t>
            </a:r>
            <a:r>
              <a:rPr lang="en-GB" dirty="0"/>
              <a:t> March </a:t>
            </a:r>
          </a:p>
          <a:p>
            <a:r>
              <a:rPr lang="en-GB" dirty="0"/>
              <a:t>Webinar of our conference speech will run on Tues 7</a:t>
            </a:r>
            <a:r>
              <a:rPr lang="en-GB" baseline="30000" dirty="0"/>
              <a:t>th</a:t>
            </a:r>
            <a:r>
              <a:rPr lang="en-GB" dirty="0"/>
              <a:t> April at 2pm 2</a:t>
            </a:r>
          </a:p>
          <a:p>
            <a:r>
              <a:rPr lang="en-GB" dirty="0"/>
              <a:t>More dates to follow </a:t>
            </a:r>
          </a:p>
          <a:p>
            <a:r>
              <a:rPr lang="en-GB" dirty="0"/>
              <a:t>Hopefully more detail in 2026 when we know more about what changes might be coming down the line </a:t>
            </a:r>
          </a:p>
        </p:txBody>
      </p:sp>
    </p:spTree>
    <p:extLst>
      <p:ext uri="{BB962C8B-B14F-4D97-AF65-F5344CB8AC3E}">
        <p14:creationId xmlns:p14="http://schemas.microsoft.com/office/powerpoint/2010/main" val="326910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95E4-105F-4947-A6FF-ED5406E76566}"/>
              </a:ext>
            </a:extLst>
          </p:cNvPr>
          <p:cNvSpPr>
            <a:spLocks noGrp="1"/>
          </p:cNvSpPr>
          <p:nvPr>
            <p:ph type="title"/>
          </p:nvPr>
        </p:nvSpPr>
        <p:spPr/>
        <p:txBody>
          <a:bodyPr/>
          <a:lstStyle/>
          <a:p>
            <a:r>
              <a:rPr lang="en-GB" dirty="0"/>
              <a:t>Seek advice</a:t>
            </a:r>
          </a:p>
        </p:txBody>
      </p:sp>
      <p:sp>
        <p:nvSpPr>
          <p:cNvPr id="3" name="Content Placeholder 2">
            <a:extLst>
              <a:ext uri="{FF2B5EF4-FFF2-40B4-BE49-F238E27FC236}">
                <a16:creationId xmlns:a16="http://schemas.microsoft.com/office/drawing/2014/main" id="{26EF1718-5B25-495F-997B-5928C9967A16}"/>
              </a:ext>
            </a:extLst>
          </p:cNvPr>
          <p:cNvSpPr>
            <a:spLocks noGrp="1"/>
          </p:cNvSpPr>
          <p:nvPr>
            <p:ph idx="1"/>
          </p:nvPr>
        </p:nvSpPr>
        <p:spPr>
          <a:xfrm>
            <a:off x="352425" y="1650584"/>
            <a:ext cx="11515725" cy="5045184"/>
          </a:xfrm>
        </p:spPr>
        <p:txBody>
          <a:bodyPr/>
          <a:lstStyle/>
          <a:p>
            <a:endParaRPr lang="en-GB" dirty="0"/>
          </a:p>
          <a:p>
            <a:endParaRPr lang="en-GB" dirty="0"/>
          </a:p>
          <a:p>
            <a:endParaRPr lang="en-GB" dirty="0"/>
          </a:p>
          <a:p>
            <a:endParaRPr lang="en-GB" dirty="0"/>
          </a:p>
          <a:p>
            <a:endParaRPr lang="en-GB" dirty="0"/>
          </a:p>
          <a:p>
            <a:r>
              <a:rPr lang="en-GB" dirty="0" err="1"/>
              <a:t>Hempsons</a:t>
            </a:r>
            <a:r>
              <a:rPr lang="en-GB" dirty="0"/>
              <a:t>’ free social care advice line - </a:t>
            </a:r>
            <a:r>
              <a:rPr lang="en-GB" dirty="0">
                <a:latin typeface="Segoe UI Semibold" panose="020B0702040204020203" pitchFamily="34" charset="0"/>
                <a:cs typeface="Segoe UI Semibold" panose="020B0702040204020203" pitchFamily="34" charset="0"/>
              </a:rPr>
              <a:t>01423 724056</a:t>
            </a:r>
          </a:p>
          <a:p>
            <a:r>
              <a:rPr lang="en-GB" dirty="0"/>
              <a:t>30 minutes free advice</a:t>
            </a:r>
          </a:p>
          <a:p>
            <a:pPr lvl="1"/>
            <a:r>
              <a:rPr lang="en-GB" dirty="0"/>
              <a:t>sense check your plans</a:t>
            </a:r>
          </a:p>
          <a:p>
            <a:pPr lvl="1"/>
            <a:r>
              <a:rPr lang="en-GB" dirty="0"/>
              <a:t>point you in the right direction</a:t>
            </a:r>
          </a:p>
          <a:p>
            <a:pPr lvl="1"/>
            <a:r>
              <a:rPr lang="en-GB" dirty="0"/>
              <a:t>guide you in needing more detailed advice</a:t>
            </a:r>
          </a:p>
          <a:p>
            <a:endParaRPr lang="en-GB" dirty="0"/>
          </a:p>
        </p:txBody>
      </p:sp>
      <p:pic>
        <p:nvPicPr>
          <p:cNvPr id="5" name="Picture 4" descr="A close-up of a social care act&#10;&#10;Description automatically generated">
            <a:extLst>
              <a:ext uri="{FF2B5EF4-FFF2-40B4-BE49-F238E27FC236}">
                <a16:creationId xmlns:a16="http://schemas.microsoft.com/office/drawing/2014/main" id="{B99D79D2-F038-0DB7-C9D3-1C13EB9194D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80094" y="1741839"/>
            <a:ext cx="6488056" cy="2029150"/>
          </a:xfrm>
          <a:prstGeom prst="rect">
            <a:avLst/>
          </a:prstGeom>
        </p:spPr>
      </p:pic>
    </p:spTree>
    <p:extLst>
      <p:ext uri="{BB962C8B-B14F-4D97-AF65-F5344CB8AC3E}">
        <p14:creationId xmlns:p14="http://schemas.microsoft.com/office/powerpoint/2010/main" val="3519177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530E797-0EE8-0E41-4539-A5B78F1909E0}"/>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rcRect/>
          <a:stretch/>
        </p:blipFill>
        <p:spPr>
          <a:xfrm>
            <a:off x="4012969" y="1345969"/>
            <a:ext cx="2083031" cy="2083031"/>
          </a:xfrm>
        </p:spPr>
      </p:pic>
      <p:sp>
        <p:nvSpPr>
          <p:cNvPr id="3" name="Text Placeholder 2">
            <a:extLst>
              <a:ext uri="{FF2B5EF4-FFF2-40B4-BE49-F238E27FC236}">
                <a16:creationId xmlns:a16="http://schemas.microsoft.com/office/drawing/2014/main" id="{CBFCDF05-8423-CD33-E234-664ADE5ADDAA}"/>
              </a:ext>
            </a:extLst>
          </p:cNvPr>
          <p:cNvSpPr>
            <a:spLocks noGrp="1"/>
          </p:cNvSpPr>
          <p:nvPr>
            <p:ph type="body" sz="quarter" idx="17"/>
          </p:nvPr>
        </p:nvSpPr>
        <p:spPr/>
        <p:txBody>
          <a:bodyPr>
            <a:normAutofit/>
          </a:bodyPr>
          <a:lstStyle/>
          <a:p>
            <a:pPr>
              <a:lnSpc>
                <a:spcPct val="100000"/>
              </a:lnSpc>
            </a:pPr>
            <a:r>
              <a:rPr lang="en-GB" sz="2400" dirty="0">
                <a:latin typeface="Segoe UI Semibold" panose="020B0702040204020203" pitchFamily="34" charset="0"/>
                <a:cs typeface="Segoe UI Semibold" panose="020B0702040204020203" pitchFamily="34" charset="0"/>
              </a:rPr>
              <a:t>Philippa Doyle</a:t>
            </a:r>
          </a:p>
          <a:p>
            <a:pPr>
              <a:lnSpc>
                <a:spcPct val="100000"/>
              </a:lnSpc>
            </a:pPr>
            <a:r>
              <a:rPr lang="en-GB" sz="2200" dirty="0"/>
              <a:t>Partner &amp; National head of advisory</a:t>
            </a:r>
          </a:p>
          <a:p>
            <a:pPr>
              <a:lnSpc>
                <a:spcPct val="100000"/>
              </a:lnSpc>
            </a:pPr>
            <a:r>
              <a:rPr lang="en-GB" sz="2400" dirty="0"/>
              <a:t>t: </a:t>
            </a:r>
            <a:r>
              <a:rPr lang="en-GB" sz="2200" dirty="0">
                <a:solidFill>
                  <a:schemeClr val="tx1"/>
                </a:solidFill>
                <a:effectLst/>
                <a:ea typeface="Aptos" panose="020B0004020202020204" pitchFamily="34" charset="0"/>
              </a:rPr>
              <a:t>01423 724028 </a:t>
            </a:r>
            <a:endParaRPr lang="en-GB" sz="2200" dirty="0">
              <a:solidFill>
                <a:schemeClr val="tx1"/>
              </a:solidFill>
            </a:endParaRPr>
          </a:p>
          <a:p>
            <a:pPr>
              <a:lnSpc>
                <a:spcPct val="100000"/>
              </a:lnSpc>
            </a:pPr>
            <a:r>
              <a:rPr lang="en-GB" sz="2400" dirty="0"/>
              <a:t>e: </a:t>
            </a:r>
            <a:r>
              <a:rPr lang="en-GB" sz="2200" dirty="0"/>
              <a:t>p.doyle@hempsons.co.uk</a:t>
            </a:r>
          </a:p>
          <a:p>
            <a:endParaRPr lang="en-GB" dirty="0"/>
          </a:p>
        </p:txBody>
      </p:sp>
      <p:pic>
        <p:nvPicPr>
          <p:cNvPr id="2" name="Picture Placeholder 6">
            <a:extLst>
              <a:ext uri="{FF2B5EF4-FFF2-40B4-BE49-F238E27FC236}">
                <a16:creationId xmlns:a16="http://schemas.microsoft.com/office/drawing/2014/main" id="{9F2F1A8C-5738-06D3-4FCA-1D7B37C09D2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138475" y="3549005"/>
            <a:ext cx="2083031" cy="2083031"/>
          </a:xfrm>
          <a:prstGeom prst="rect">
            <a:avLst/>
          </a:prstGeom>
        </p:spPr>
      </p:pic>
      <p:sp>
        <p:nvSpPr>
          <p:cNvPr id="4" name="Text Placeholder 2">
            <a:extLst>
              <a:ext uri="{FF2B5EF4-FFF2-40B4-BE49-F238E27FC236}">
                <a16:creationId xmlns:a16="http://schemas.microsoft.com/office/drawing/2014/main" id="{8DE84936-CEA8-6A9D-26A7-DA8662305BA4}"/>
              </a:ext>
            </a:extLst>
          </p:cNvPr>
          <p:cNvSpPr txBox="1">
            <a:spLocks/>
          </p:cNvSpPr>
          <p:nvPr/>
        </p:nvSpPr>
        <p:spPr>
          <a:xfrm>
            <a:off x="6455880" y="3649689"/>
            <a:ext cx="5105395" cy="20754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F2E3C"/>
                </a:solidFill>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rgbClr val="1F2E3C"/>
                </a:solidFill>
                <a:latin typeface="Segoe UI Semilight" panose="020B0402040204020203" pitchFamily="34" charset="0"/>
                <a:ea typeface="+mn-ea"/>
                <a:cs typeface="Segoe UI Semilight" panose="020B04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Semilight" panose="020B0402040204020203" pitchFamily="34" charset="0"/>
                <a:ea typeface="+mn-ea"/>
                <a:cs typeface="Segoe UI Semilight" panose="020B04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latin typeface="Segoe UI Semibold" panose="020B0702040204020203" pitchFamily="34" charset="0"/>
                <a:cs typeface="Segoe UI Semibold" panose="020B0702040204020203" pitchFamily="34" charset="0"/>
              </a:rPr>
              <a:t>Jolena Bullivant-Clark</a:t>
            </a:r>
          </a:p>
          <a:p>
            <a:pPr>
              <a:lnSpc>
                <a:spcPct val="100000"/>
              </a:lnSpc>
            </a:pPr>
            <a:r>
              <a:rPr lang="en-GB" sz="2200" dirty="0"/>
              <a:t>Solicitor</a:t>
            </a:r>
          </a:p>
          <a:p>
            <a:pPr>
              <a:lnSpc>
                <a:spcPct val="100000"/>
              </a:lnSpc>
            </a:pPr>
            <a:r>
              <a:rPr lang="en-GB" sz="2400" dirty="0"/>
              <a:t>t: </a:t>
            </a:r>
            <a:r>
              <a:rPr lang="en-GB" sz="2200" dirty="0">
                <a:solidFill>
                  <a:schemeClr val="tx1"/>
                </a:solidFill>
                <a:effectLst/>
                <a:ea typeface="Aptos" panose="020B0004020202020204" pitchFamily="34" charset="0"/>
              </a:rPr>
              <a:t>01423 724074</a:t>
            </a:r>
            <a:endParaRPr lang="en-GB" sz="2200" dirty="0">
              <a:solidFill>
                <a:schemeClr val="tx1"/>
              </a:solidFill>
            </a:endParaRPr>
          </a:p>
          <a:p>
            <a:pPr>
              <a:lnSpc>
                <a:spcPct val="100000"/>
              </a:lnSpc>
            </a:pPr>
            <a:r>
              <a:rPr lang="en-GB" sz="2400" dirty="0"/>
              <a:t>e: </a:t>
            </a:r>
            <a:r>
              <a:rPr lang="en-GB" sz="2200" dirty="0"/>
              <a:t>j.bullivant-clark@hempsons.co.uk</a:t>
            </a:r>
            <a:endParaRPr lang="en-GB" dirty="0"/>
          </a:p>
          <a:p>
            <a:endParaRPr lang="en-GB" dirty="0"/>
          </a:p>
        </p:txBody>
      </p:sp>
    </p:spTree>
    <p:extLst>
      <p:ext uri="{BB962C8B-B14F-4D97-AF65-F5344CB8AC3E}">
        <p14:creationId xmlns:p14="http://schemas.microsoft.com/office/powerpoint/2010/main" val="99686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9436-4B6D-018B-D4C7-4319C91E5B81}"/>
              </a:ext>
            </a:extLst>
          </p:cNvPr>
          <p:cNvSpPr>
            <a:spLocks noGrp="1"/>
          </p:cNvSpPr>
          <p:nvPr>
            <p:ph type="title"/>
          </p:nvPr>
        </p:nvSpPr>
        <p:spPr/>
        <p:txBody>
          <a:bodyPr/>
          <a:lstStyle/>
          <a:p>
            <a:r>
              <a:rPr lang="en-GB" dirty="0"/>
              <a:t>Introductions and today’s session</a:t>
            </a:r>
          </a:p>
        </p:txBody>
      </p:sp>
      <p:sp>
        <p:nvSpPr>
          <p:cNvPr id="3" name="Content Placeholder 2">
            <a:extLst>
              <a:ext uri="{FF2B5EF4-FFF2-40B4-BE49-F238E27FC236}">
                <a16:creationId xmlns:a16="http://schemas.microsoft.com/office/drawing/2014/main" id="{FD3D5E57-4533-A5BC-D6B5-A9A6A84BC079}"/>
              </a:ext>
            </a:extLst>
          </p:cNvPr>
          <p:cNvSpPr>
            <a:spLocks noGrp="1"/>
          </p:cNvSpPr>
          <p:nvPr>
            <p:ph idx="1"/>
          </p:nvPr>
        </p:nvSpPr>
        <p:spPr/>
        <p:txBody>
          <a:bodyPr>
            <a:normAutofit/>
          </a:bodyPr>
          <a:lstStyle/>
          <a:p>
            <a:pPr lvl="1"/>
            <a:endParaRPr lang="en-GB" dirty="0"/>
          </a:p>
          <a:p>
            <a:pPr lvl="1"/>
            <a:r>
              <a:rPr lang="en-GB" dirty="0"/>
              <a:t>I’m Philippa Doyle</a:t>
            </a:r>
          </a:p>
          <a:p>
            <a:pPr lvl="1"/>
            <a:r>
              <a:rPr lang="en-GB" dirty="0"/>
              <a:t>Head of health &amp; social care advisory team</a:t>
            </a:r>
          </a:p>
          <a:p>
            <a:pPr lvl="1"/>
            <a:r>
              <a:rPr lang="en-GB" dirty="0"/>
              <a:t>Over 25 years’ experience </a:t>
            </a:r>
          </a:p>
          <a:p>
            <a:endParaRPr lang="en-GB" dirty="0"/>
          </a:p>
          <a:p>
            <a:pPr marL="457200" lvl="1" indent="0">
              <a:buNone/>
            </a:pPr>
            <a:endParaRPr lang="en-GB" dirty="0"/>
          </a:p>
          <a:p>
            <a:pPr lvl="1"/>
            <a:r>
              <a:rPr lang="en-GB" dirty="0"/>
              <a:t>CQC update – where are we now and what’s coming down the line</a:t>
            </a:r>
          </a:p>
        </p:txBody>
      </p:sp>
    </p:spTree>
    <p:extLst>
      <p:ext uri="{BB962C8B-B14F-4D97-AF65-F5344CB8AC3E}">
        <p14:creationId xmlns:p14="http://schemas.microsoft.com/office/powerpoint/2010/main" val="260353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9D0CC-CA6E-24F0-B904-BE06212F63F7}"/>
              </a:ext>
            </a:extLst>
          </p:cNvPr>
          <p:cNvSpPr>
            <a:spLocks noGrp="1"/>
          </p:cNvSpPr>
          <p:nvPr>
            <p:ph type="title"/>
          </p:nvPr>
        </p:nvSpPr>
        <p:spPr/>
        <p:txBody>
          <a:bodyPr/>
          <a:lstStyle/>
          <a:p>
            <a:r>
              <a:rPr lang="en-GB" dirty="0"/>
              <a:t>Where are we now? </a:t>
            </a:r>
          </a:p>
        </p:txBody>
      </p:sp>
      <p:sp>
        <p:nvSpPr>
          <p:cNvPr id="3" name="Content Placeholder 2">
            <a:extLst>
              <a:ext uri="{FF2B5EF4-FFF2-40B4-BE49-F238E27FC236}">
                <a16:creationId xmlns:a16="http://schemas.microsoft.com/office/drawing/2014/main" id="{82A7DEE2-5DB2-FD70-D601-81E15CEC2DFD}"/>
              </a:ext>
            </a:extLst>
          </p:cNvPr>
          <p:cNvSpPr>
            <a:spLocks noGrp="1"/>
          </p:cNvSpPr>
          <p:nvPr>
            <p:ph idx="1"/>
          </p:nvPr>
        </p:nvSpPr>
        <p:spPr/>
        <p:txBody>
          <a:bodyPr>
            <a:normAutofit/>
          </a:bodyPr>
          <a:lstStyle/>
          <a:p>
            <a:r>
              <a:rPr lang="en-GB" dirty="0"/>
              <a:t>The same place where we were when we last met in September </a:t>
            </a:r>
          </a:p>
          <a:p>
            <a:r>
              <a:rPr lang="en-GB" dirty="0"/>
              <a:t>If CQC turn up tomorrow – </a:t>
            </a:r>
          </a:p>
          <a:p>
            <a:pPr lvl="1"/>
            <a:r>
              <a:rPr lang="en-GB" dirty="0"/>
              <a:t>Single Assessment framework</a:t>
            </a:r>
          </a:p>
          <a:p>
            <a:pPr lvl="1"/>
            <a:r>
              <a:rPr lang="en-GB" dirty="0"/>
              <a:t>34 Quality Statements</a:t>
            </a:r>
          </a:p>
          <a:p>
            <a:pPr lvl="1"/>
            <a:r>
              <a:rPr lang="en-GB" dirty="0"/>
              <a:t>Those services getting the better ratings are the ones who prepare for the process and showcase their evidence and their service </a:t>
            </a:r>
          </a:p>
          <a:p>
            <a:r>
              <a:rPr lang="en-GB" dirty="0"/>
              <a:t>I’m not going to speculate about the future or hypothesize around whether what’s in a consultation document will materialise in real life</a:t>
            </a:r>
          </a:p>
          <a:p>
            <a:r>
              <a:rPr lang="en-GB" dirty="0"/>
              <a:t>Ultimately  - the regulations have not changed</a:t>
            </a:r>
          </a:p>
          <a:p>
            <a:r>
              <a:rPr lang="en-GB" dirty="0"/>
              <a:t>Keep doing what you’re doing – but document it better!</a:t>
            </a:r>
          </a:p>
        </p:txBody>
      </p:sp>
    </p:spTree>
    <p:extLst>
      <p:ext uri="{BB962C8B-B14F-4D97-AF65-F5344CB8AC3E}">
        <p14:creationId xmlns:p14="http://schemas.microsoft.com/office/powerpoint/2010/main" val="405538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8FB9-7006-1E4B-2872-1E516E94F386}"/>
              </a:ext>
            </a:extLst>
          </p:cNvPr>
          <p:cNvSpPr>
            <a:spLocks noGrp="1"/>
          </p:cNvSpPr>
          <p:nvPr>
            <p:ph type="title"/>
          </p:nvPr>
        </p:nvSpPr>
        <p:spPr/>
        <p:txBody>
          <a:bodyPr/>
          <a:lstStyle/>
          <a:p>
            <a:r>
              <a:rPr lang="en-GB" dirty="0"/>
              <a:t>Where are we now? Consultation </a:t>
            </a:r>
          </a:p>
        </p:txBody>
      </p:sp>
      <p:sp>
        <p:nvSpPr>
          <p:cNvPr id="3" name="Content Placeholder 2">
            <a:extLst>
              <a:ext uri="{FF2B5EF4-FFF2-40B4-BE49-F238E27FC236}">
                <a16:creationId xmlns:a16="http://schemas.microsoft.com/office/drawing/2014/main" id="{473F9553-BD08-EDEE-C3BA-5F73FA729F9C}"/>
              </a:ext>
            </a:extLst>
          </p:cNvPr>
          <p:cNvSpPr>
            <a:spLocks noGrp="1"/>
          </p:cNvSpPr>
          <p:nvPr>
            <p:ph idx="1"/>
          </p:nvPr>
        </p:nvSpPr>
        <p:spPr/>
        <p:txBody>
          <a:bodyPr>
            <a:normAutofit fontScale="77500" lnSpcReduction="20000"/>
          </a:bodyPr>
          <a:lstStyle/>
          <a:p>
            <a:r>
              <a:rPr lang="en-GB" dirty="0"/>
              <a:t>CQC launched a consultation on 16</a:t>
            </a:r>
            <a:r>
              <a:rPr lang="en-GB" baseline="30000" dirty="0"/>
              <a:t>th</a:t>
            </a:r>
            <a:r>
              <a:rPr lang="en-GB" dirty="0"/>
              <a:t> October 2025</a:t>
            </a:r>
          </a:p>
          <a:p>
            <a:r>
              <a:rPr lang="en-GB" dirty="0">
                <a:hlinkClick r:id="rId2"/>
              </a:rPr>
              <a:t>Better regulation, better care: Consultation on improving how we assess and rate providers - Care Quality Commission</a:t>
            </a:r>
            <a:endParaRPr lang="en-GB" dirty="0"/>
          </a:p>
          <a:p>
            <a:r>
              <a:rPr lang="en-GB" dirty="0"/>
              <a:t>Closes on 11</a:t>
            </a:r>
            <a:r>
              <a:rPr lang="en-GB" baseline="30000" dirty="0"/>
              <a:t>th</a:t>
            </a:r>
            <a:r>
              <a:rPr lang="en-GB" dirty="0"/>
              <a:t> December at 5pm</a:t>
            </a:r>
          </a:p>
          <a:p>
            <a:r>
              <a:rPr lang="en-GB" dirty="0"/>
              <a:t>PLEASE </a:t>
            </a:r>
            <a:r>
              <a:rPr lang="en-GB" dirty="0" err="1"/>
              <a:t>PLEASE</a:t>
            </a:r>
            <a:r>
              <a:rPr lang="en-GB" dirty="0"/>
              <a:t> </a:t>
            </a:r>
            <a:r>
              <a:rPr lang="en-GB" dirty="0" err="1"/>
              <a:t>PLEASE</a:t>
            </a:r>
            <a:endParaRPr lang="en-GB" dirty="0"/>
          </a:p>
          <a:p>
            <a:pPr lvl="2"/>
            <a:r>
              <a:rPr lang="en-GB" dirty="0"/>
              <a:t>Read</a:t>
            </a:r>
          </a:p>
          <a:p>
            <a:pPr lvl="2"/>
            <a:r>
              <a:rPr lang="en-GB" dirty="0"/>
              <a:t>Answer their questions</a:t>
            </a:r>
          </a:p>
          <a:p>
            <a:pPr lvl="2"/>
            <a:r>
              <a:rPr lang="en-GB" dirty="0"/>
              <a:t>Submit your comments in the “any other comments” box at the end </a:t>
            </a:r>
          </a:p>
          <a:p>
            <a:r>
              <a:rPr lang="en-GB" dirty="0"/>
              <a:t>Follow the link, or send them an email, or write to them – all the details are on their website if you follow the link above </a:t>
            </a:r>
          </a:p>
          <a:p>
            <a:r>
              <a:rPr lang="en-GB" dirty="0"/>
              <a:t>Golden opportunity! </a:t>
            </a:r>
          </a:p>
          <a:p>
            <a:r>
              <a:rPr lang="en-GB" dirty="0"/>
              <a:t>On the whole, I support the changes</a:t>
            </a:r>
          </a:p>
          <a:p>
            <a:r>
              <a:rPr lang="en-GB" dirty="0"/>
              <a:t>But I used it as a chance to </a:t>
            </a:r>
          </a:p>
          <a:p>
            <a:pPr lvl="1"/>
            <a:r>
              <a:rPr lang="en-GB" dirty="0"/>
              <a:t>object to removing the scoring – I think that’s one of the best things in the SAF, and</a:t>
            </a:r>
          </a:p>
          <a:p>
            <a:pPr lvl="1"/>
            <a:r>
              <a:rPr lang="en-GB" dirty="0"/>
              <a:t>talk about training of inspectors and the massive variation in approach up and down the country around their approach to inspection</a:t>
            </a:r>
          </a:p>
        </p:txBody>
      </p:sp>
    </p:spTree>
    <p:extLst>
      <p:ext uri="{BB962C8B-B14F-4D97-AF65-F5344CB8AC3E}">
        <p14:creationId xmlns:p14="http://schemas.microsoft.com/office/powerpoint/2010/main" val="188945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02F7-ABE8-F235-6924-59753C052056}"/>
              </a:ext>
            </a:extLst>
          </p:cNvPr>
          <p:cNvSpPr>
            <a:spLocks noGrp="1"/>
          </p:cNvSpPr>
          <p:nvPr>
            <p:ph type="title"/>
          </p:nvPr>
        </p:nvSpPr>
        <p:spPr/>
        <p:txBody>
          <a:bodyPr/>
          <a:lstStyle/>
          <a:p>
            <a:r>
              <a:rPr lang="en-GB" dirty="0"/>
              <a:t>Where are we now – where are we going? </a:t>
            </a:r>
          </a:p>
        </p:txBody>
      </p:sp>
      <p:sp>
        <p:nvSpPr>
          <p:cNvPr id="3" name="Content Placeholder 2">
            <a:extLst>
              <a:ext uri="{FF2B5EF4-FFF2-40B4-BE49-F238E27FC236}">
                <a16:creationId xmlns:a16="http://schemas.microsoft.com/office/drawing/2014/main" id="{B05D49B4-80A3-F93C-618C-AD26A84E889A}"/>
              </a:ext>
            </a:extLst>
          </p:cNvPr>
          <p:cNvSpPr>
            <a:spLocks noGrp="1"/>
          </p:cNvSpPr>
          <p:nvPr>
            <p:ph idx="1"/>
          </p:nvPr>
        </p:nvSpPr>
        <p:spPr/>
        <p:txBody>
          <a:bodyPr>
            <a:normAutofit fontScale="62500" lnSpcReduction="20000"/>
          </a:bodyPr>
          <a:lstStyle/>
          <a:p>
            <a:r>
              <a:rPr lang="en-GB" dirty="0"/>
              <a:t>Care England and the Care Provider Alliance on your behalf have had a seat at the table inputting into changes to the Quality Statements</a:t>
            </a:r>
          </a:p>
          <a:p>
            <a:r>
              <a:rPr lang="en-GB" dirty="0"/>
              <a:t>I was delighted to be asked to assist in a review of some of the work that had gone on and it was looking good!</a:t>
            </a:r>
          </a:p>
          <a:p>
            <a:r>
              <a:rPr lang="en-GB" dirty="0"/>
              <a:t>34 Quality Statements – likely to be reduced – could be somewhere between 20 and 24 in the future  and could change their name</a:t>
            </a:r>
          </a:p>
          <a:p>
            <a:r>
              <a:rPr lang="en-GB" dirty="0"/>
              <a:t>Lots of de-duplication work has gone on</a:t>
            </a:r>
          </a:p>
          <a:p>
            <a:r>
              <a:rPr lang="en-GB" dirty="0"/>
              <a:t>A number of QS’s have been merged</a:t>
            </a:r>
          </a:p>
          <a:p>
            <a:r>
              <a:rPr lang="en-GB" dirty="0"/>
              <a:t>Language has been simplified </a:t>
            </a:r>
          </a:p>
          <a:p>
            <a:r>
              <a:rPr lang="en-GB" dirty="0"/>
              <a:t>Should make life clearer and simpler for you </a:t>
            </a:r>
          </a:p>
          <a:p>
            <a:r>
              <a:rPr lang="en-GB" dirty="0"/>
              <a:t>5 original domains:</a:t>
            </a:r>
          </a:p>
          <a:p>
            <a:pPr lvl="1"/>
            <a:r>
              <a:rPr lang="en-GB" dirty="0"/>
              <a:t>Safe</a:t>
            </a:r>
          </a:p>
          <a:p>
            <a:pPr lvl="1"/>
            <a:r>
              <a:rPr lang="en-GB" dirty="0"/>
              <a:t>Effective</a:t>
            </a:r>
          </a:p>
          <a:p>
            <a:pPr lvl="1"/>
            <a:r>
              <a:rPr lang="en-GB" dirty="0"/>
              <a:t>Caring </a:t>
            </a:r>
          </a:p>
          <a:p>
            <a:pPr lvl="1"/>
            <a:r>
              <a:rPr lang="en-GB" dirty="0"/>
              <a:t>Responsive</a:t>
            </a:r>
          </a:p>
          <a:p>
            <a:pPr lvl="1"/>
            <a:r>
              <a:rPr lang="en-GB" dirty="0"/>
              <a:t>Well led	</a:t>
            </a:r>
          </a:p>
          <a:p>
            <a:r>
              <a:rPr lang="en-GB" dirty="0"/>
              <a:t>No change in the regulations under-pinning the care you deliver</a:t>
            </a:r>
          </a:p>
          <a:p>
            <a:endParaRPr lang="en-GB" dirty="0"/>
          </a:p>
        </p:txBody>
      </p:sp>
    </p:spTree>
    <p:extLst>
      <p:ext uri="{BB962C8B-B14F-4D97-AF65-F5344CB8AC3E}">
        <p14:creationId xmlns:p14="http://schemas.microsoft.com/office/powerpoint/2010/main" val="41058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2F35-B5A0-7263-9713-4B42464235CB}"/>
              </a:ext>
            </a:extLst>
          </p:cNvPr>
          <p:cNvSpPr>
            <a:spLocks noGrp="1"/>
          </p:cNvSpPr>
          <p:nvPr>
            <p:ph type="title"/>
          </p:nvPr>
        </p:nvSpPr>
        <p:spPr/>
        <p:txBody>
          <a:bodyPr/>
          <a:lstStyle/>
          <a:p>
            <a:r>
              <a:rPr lang="en-GB" dirty="0"/>
              <a:t>Re-cap on getting things right </a:t>
            </a:r>
          </a:p>
        </p:txBody>
      </p:sp>
      <p:sp>
        <p:nvSpPr>
          <p:cNvPr id="3" name="Content Placeholder 2">
            <a:extLst>
              <a:ext uri="{FF2B5EF4-FFF2-40B4-BE49-F238E27FC236}">
                <a16:creationId xmlns:a16="http://schemas.microsoft.com/office/drawing/2014/main" id="{639E79FB-2184-FD8A-944F-72FF5C19A65D}"/>
              </a:ext>
            </a:extLst>
          </p:cNvPr>
          <p:cNvSpPr>
            <a:spLocks noGrp="1"/>
          </p:cNvSpPr>
          <p:nvPr>
            <p:ph idx="1"/>
          </p:nvPr>
        </p:nvSpPr>
        <p:spPr/>
        <p:txBody>
          <a:bodyPr>
            <a:normAutofit/>
          </a:bodyPr>
          <a:lstStyle/>
          <a:p>
            <a:r>
              <a:rPr lang="en-GB" sz="1800" dirty="0"/>
              <a:t>Health and Social Care Act 2008 (Regulated Activities) Regulations 2014</a:t>
            </a:r>
          </a:p>
          <a:p>
            <a:r>
              <a:rPr lang="en-GB" sz="1800" dirty="0"/>
              <a:t>Section 2 – Fundamental Standards</a:t>
            </a:r>
          </a:p>
          <a:p>
            <a:r>
              <a:rPr lang="en-GB" sz="1800" b="1" dirty="0"/>
              <a:t>Regn 8 – General -  </a:t>
            </a:r>
            <a:r>
              <a:rPr lang="en-GB" sz="1800" b="1" i="1" dirty="0"/>
              <a:t>A registered person must comply with regulation 9 – 20A in carrying on a regulated activity</a:t>
            </a:r>
          </a:p>
          <a:p>
            <a:r>
              <a:rPr lang="en-GB" sz="1800" dirty="0"/>
              <a:t>Whatever framework CQC use to assess you against, these regulations sit underneath that framework and whether they have quality statements or KLOEs or some new terminology, ultimately, they are looking at your compliance against these regulations</a:t>
            </a:r>
          </a:p>
          <a:p>
            <a:r>
              <a:rPr lang="en-GB" sz="1800" dirty="0"/>
              <a:t>Get a copy of them. </a:t>
            </a:r>
          </a:p>
          <a:p>
            <a:r>
              <a:rPr lang="en-GB" sz="1800" dirty="0"/>
              <a:t>Read them.</a:t>
            </a:r>
          </a:p>
          <a:p>
            <a:r>
              <a:rPr lang="en-GB" sz="1800" dirty="0"/>
              <a:t>They are layman friendly. </a:t>
            </a:r>
          </a:p>
          <a:p>
            <a:r>
              <a:rPr lang="en-GB" sz="1800" dirty="0"/>
              <a:t>You don’t need a lawyer to read them – but if you want to access my ½ day training – drop me an email and I’ll send you the details!</a:t>
            </a:r>
          </a:p>
          <a:p>
            <a:r>
              <a:rPr lang="en-GB" sz="1800" dirty="0"/>
              <a:t>Revisit the old Key Lines of Enquiry and Ratings Characteristics – we’re likely to get an updated version in 2026 from CQC but the old one is still very helpful</a:t>
            </a:r>
          </a:p>
          <a:p>
            <a:endParaRPr lang="en-GB" dirty="0"/>
          </a:p>
          <a:p>
            <a:pPr marL="0" indent="0">
              <a:buNone/>
            </a:pPr>
            <a:endParaRPr lang="en-GB" b="1" dirty="0"/>
          </a:p>
          <a:p>
            <a:endParaRPr lang="en-GB" dirty="0"/>
          </a:p>
        </p:txBody>
      </p:sp>
    </p:spTree>
    <p:extLst>
      <p:ext uri="{BB962C8B-B14F-4D97-AF65-F5344CB8AC3E}">
        <p14:creationId xmlns:p14="http://schemas.microsoft.com/office/powerpoint/2010/main" val="110491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DCB3-2D79-DEB1-38A2-B8147DC2A855}"/>
              </a:ext>
            </a:extLst>
          </p:cNvPr>
          <p:cNvSpPr>
            <a:spLocks noGrp="1"/>
          </p:cNvSpPr>
          <p:nvPr>
            <p:ph type="title"/>
          </p:nvPr>
        </p:nvSpPr>
        <p:spPr/>
        <p:txBody>
          <a:bodyPr/>
          <a:lstStyle/>
          <a:p>
            <a:r>
              <a:rPr lang="en-GB" dirty="0"/>
              <a:t>Where do I start? </a:t>
            </a:r>
          </a:p>
        </p:txBody>
      </p:sp>
      <p:sp>
        <p:nvSpPr>
          <p:cNvPr id="3" name="Content Placeholder 2">
            <a:extLst>
              <a:ext uri="{FF2B5EF4-FFF2-40B4-BE49-F238E27FC236}">
                <a16:creationId xmlns:a16="http://schemas.microsoft.com/office/drawing/2014/main" id="{629F1AD4-88D7-9697-FA44-C96E7439177F}"/>
              </a:ext>
            </a:extLst>
          </p:cNvPr>
          <p:cNvSpPr>
            <a:spLocks noGrp="1"/>
          </p:cNvSpPr>
          <p:nvPr>
            <p:ph idx="1"/>
          </p:nvPr>
        </p:nvSpPr>
        <p:spPr/>
        <p:txBody>
          <a:bodyPr/>
          <a:lstStyle/>
          <a:p>
            <a:r>
              <a:rPr lang="en-GB" dirty="0"/>
              <a:t>If you want to focus your attention anywhere in getting things right, look at</a:t>
            </a:r>
          </a:p>
          <a:p>
            <a:pPr lvl="1"/>
            <a:r>
              <a:rPr lang="en-GB" dirty="0"/>
              <a:t>Safe </a:t>
            </a:r>
          </a:p>
          <a:p>
            <a:pPr lvl="1"/>
            <a:r>
              <a:rPr lang="en-GB" dirty="0"/>
              <a:t>Well led</a:t>
            </a:r>
          </a:p>
          <a:p>
            <a:r>
              <a:rPr lang="en-GB" dirty="0"/>
              <a:t>Cross refer the current Quality Statements with the regulations</a:t>
            </a:r>
          </a:p>
          <a:p>
            <a:r>
              <a:rPr lang="en-GB" dirty="0"/>
              <a:t>Read through the Quality Statements and have a think about whether your service would be compliant / where the gaps might be</a:t>
            </a:r>
          </a:p>
          <a:p>
            <a:r>
              <a:rPr lang="en-GB" dirty="0"/>
              <a:t>What good evidence do you have? Look at case studies and the detail in your care planning </a:t>
            </a:r>
            <a:r>
              <a:rPr lang="en-GB" dirty="0" err="1"/>
              <a:t>documentatio</a:t>
            </a:r>
            <a:endParaRPr lang="en-GB" dirty="0"/>
          </a:p>
          <a:p>
            <a:r>
              <a:rPr lang="en-GB" dirty="0"/>
              <a:t>Then go back to the regs – look at the 4 main areas</a:t>
            </a:r>
          </a:p>
        </p:txBody>
      </p:sp>
    </p:spTree>
    <p:extLst>
      <p:ext uri="{BB962C8B-B14F-4D97-AF65-F5344CB8AC3E}">
        <p14:creationId xmlns:p14="http://schemas.microsoft.com/office/powerpoint/2010/main" val="57412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3404-9AD9-347F-03F9-F77276FCB2D4}"/>
              </a:ext>
            </a:extLst>
          </p:cNvPr>
          <p:cNvSpPr>
            <a:spLocks noGrp="1"/>
          </p:cNvSpPr>
          <p:nvPr>
            <p:ph type="title"/>
          </p:nvPr>
        </p:nvSpPr>
        <p:spPr/>
        <p:txBody>
          <a:bodyPr/>
          <a:lstStyle/>
          <a:p>
            <a:r>
              <a:rPr lang="en-GB" dirty="0"/>
              <a:t>4 main areas?	</a:t>
            </a:r>
          </a:p>
        </p:txBody>
      </p:sp>
      <p:sp>
        <p:nvSpPr>
          <p:cNvPr id="3" name="Content Placeholder 2">
            <a:extLst>
              <a:ext uri="{FF2B5EF4-FFF2-40B4-BE49-F238E27FC236}">
                <a16:creationId xmlns:a16="http://schemas.microsoft.com/office/drawing/2014/main" id="{3970DDF9-046A-2C36-066B-EB76AE00172D}"/>
              </a:ext>
            </a:extLst>
          </p:cNvPr>
          <p:cNvSpPr>
            <a:spLocks noGrp="1"/>
          </p:cNvSpPr>
          <p:nvPr>
            <p:ph idx="1"/>
          </p:nvPr>
        </p:nvSpPr>
        <p:spPr/>
        <p:txBody>
          <a:bodyPr>
            <a:normAutofit lnSpcReduction="10000"/>
          </a:bodyPr>
          <a:lstStyle/>
          <a:p>
            <a:r>
              <a:rPr lang="en-GB" dirty="0"/>
              <a:t>Reg 9 – Person Centred Care</a:t>
            </a:r>
          </a:p>
          <a:p>
            <a:pPr lvl="1"/>
            <a:r>
              <a:rPr lang="en-GB" i="1" dirty="0"/>
              <a:t>The care and treatment of service users must –</a:t>
            </a:r>
          </a:p>
          <a:p>
            <a:pPr lvl="2"/>
            <a:r>
              <a:rPr lang="en-GB" i="1" dirty="0"/>
              <a:t>(a) be appropriate</a:t>
            </a:r>
          </a:p>
          <a:p>
            <a:pPr lvl="2"/>
            <a:r>
              <a:rPr lang="en-GB" i="1" dirty="0"/>
              <a:t>(b) meet their needs and</a:t>
            </a:r>
          </a:p>
          <a:p>
            <a:pPr lvl="2"/>
            <a:r>
              <a:rPr lang="en-GB" i="1" dirty="0"/>
              <a:t>(c) reflect their preferences</a:t>
            </a:r>
          </a:p>
          <a:p>
            <a:pPr lvl="2"/>
            <a:endParaRPr lang="en-GB" i="1" dirty="0"/>
          </a:p>
          <a:p>
            <a:r>
              <a:rPr lang="en-GB" dirty="0"/>
              <a:t>Reg 12 – Safe care and treatment</a:t>
            </a:r>
          </a:p>
          <a:p>
            <a:pPr lvl="1"/>
            <a:r>
              <a:rPr lang="en-GB" i="1" dirty="0"/>
              <a:t>Care and treatment must be provided in a safe way for service users</a:t>
            </a:r>
          </a:p>
          <a:p>
            <a:pPr lvl="1"/>
            <a:r>
              <a:rPr lang="en-GB" i="1" dirty="0"/>
              <a:t>….the things a registered person must do to comply…include</a:t>
            </a:r>
          </a:p>
          <a:p>
            <a:pPr lvl="2"/>
            <a:r>
              <a:rPr lang="en-GB" i="1" dirty="0"/>
              <a:t>(a) assessing the risks to the health and safety of service users of receiving care or treatment</a:t>
            </a:r>
          </a:p>
          <a:p>
            <a:pPr lvl="2"/>
            <a:r>
              <a:rPr lang="en-GB" i="1" dirty="0"/>
              <a:t>(b) doing all that is reasonably practicable to mitigate any such risks</a:t>
            </a:r>
          </a:p>
          <a:p>
            <a:endParaRPr lang="en-GB" dirty="0"/>
          </a:p>
          <a:p>
            <a:r>
              <a:rPr lang="en-GB" dirty="0"/>
              <a:t>Take these two regulations together </a:t>
            </a:r>
          </a:p>
        </p:txBody>
      </p:sp>
    </p:spTree>
    <p:extLst>
      <p:ext uri="{BB962C8B-B14F-4D97-AF65-F5344CB8AC3E}">
        <p14:creationId xmlns:p14="http://schemas.microsoft.com/office/powerpoint/2010/main" val="128349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F2AC-B557-9793-977D-515C57AB3D12}"/>
              </a:ext>
            </a:extLst>
          </p:cNvPr>
          <p:cNvSpPr>
            <a:spLocks noGrp="1"/>
          </p:cNvSpPr>
          <p:nvPr>
            <p:ph type="title"/>
          </p:nvPr>
        </p:nvSpPr>
        <p:spPr/>
        <p:txBody>
          <a:bodyPr/>
          <a:lstStyle/>
          <a:p>
            <a:r>
              <a:rPr lang="en-GB" dirty="0"/>
              <a:t>Person centred care</a:t>
            </a:r>
          </a:p>
        </p:txBody>
      </p:sp>
      <p:sp>
        <p:nvSpPr>
          <p:cNvPr id="3" name="Content Placeholder 2">
            <a:extLst>
              <a:ext uri="{FF2B5EF4-FFF2-40B4-BE49-F238E27FC236}">
                <a16:creationId xmlns:a16="http://schemas.microsoft.com/office/drawing/2014/main" id="{600AD3D4-8B7F-62B6-F677-7A437E3D7FB5}"/>
              </a:ext>
            </a:extLst>
          </p:cNvPr>
          <p:cNvSpPr>
            <a:spLocks noGrp="1"/>
          </p:cNvSpPr>
          <p:nvPr>
            <p:ph idx="1"/>
          </p:nvPr>
        </p:nvSpPr>
        <p:spPr/>
        <p:txBody>
          <a:bodyPr>
            <a:normAutofit lnSpcReduction="10000"/>
          </a:bodyPr>
          <a:lstStyle/>
          <a:p>
            <a:r>
              <a:rPr lang="en-GB" dirty="0"/>
              <a:t>Caring for people beyond their condition</a:t>
            </a:r>
          </a:p>
          <a:p>
            <a:endParaRPr lang="en-GB" dirty="0"/>
          </a:p>
          <a:p>
            <a:r>
              <a:rPr lang="en-GB" dirty="0"/>
              <a:t>Tailoring your service to suit their </a:t>
            </a:r>
            <a:r>
              <a:rPr lang="en-GB" dirty="0">
                <a:latin typeface="Segoe UI Semibold" panose="020B0702040204020203" pitchFamily="34" charset="0"/>
                <a:cs typeface="Segoe UI Semibold" panose="020B0702040204020203" pitchFamily="34" charset="0"/>
              </a:rPr>
              <a:t>individual</a:t>
            </a:r>
            <a:r>
              <a:rPr lang="en-GB" dirty="0"/>
              <a:t> wants and needs</a:t>
            </a:r>
          </a:p>
          <a:p>
            <a:r>
              <a:rPr lang="en-GB" dirty="0"/>
              <a:t>Respecting that they have their own views on what's </a:t>
            </a:r>
            <a:r>
              <a:rPr lang="en-GB" dirty="0">
                <a:latin typeface="Segoe UI Semibold" panose="020B0702040204020203" pitchFamily="34" charset="0"/>
                <a:cs typeface="Segoe UI Semibold" panose="020B0702040204020203" pitchFamily="34" charset="0"/>
              </a:rPr>
              <a:t>best</a:t>
            </a:r>
            <a:r>
              <a:rPr lang="en-GB" dirty="0"/>
              <a:t> for them, and have their own values and priorities in life</a:t>
            </a:r>
          </a:p>
          <a:p>
            <a:r>
              <a:rPr lang="en-GB" dirty="0"/>
              <a:t>Engaging with them to ensure you know what their values are</a:t>
            </a:r>
          </a:p>
          <a:p>
            <a:r>
              <a:rPr lang="en-GB" dirty="0"/>
              <a:t>Engaging with them </a:t>
            </a:r>
            <a:r>
              <a:rPr lang="en-GB" u="sng" dirty="0"/>
              <a:t>again</a:t>
            </a:r>
            <a:r>
              <a:rPr lang="en-GB" dirty="0"/>
              <a:t> to make sure those values haven’t changed</a:t>
            </a:r>
          </a:p>
          <a:p>
            <a:endParaRPr lang="en-GB" dirty="0"/>
          </a:p>
          <a:p>
            <a:r>
              <a:rPr lang="en-GB" b="1" dirty="0"/>
              <a:t>Goals and aspirations </a:t>
            </a:r>
            <a:r>
              <a:rPr lang="en-GB" dirty="0"/>
              <a:t>–big or small – can include in care planning documentation and work really well with the quality statements in showcasing what the service does   </a:t>
            </a:r>
          </a:p>
        </p:txBody>
      </p:sp>
    </p:spTree>
    <p:extLst>
      <p:ext uri="{BB962C8B-B14F-4D97-AF65-F5344CB8AC3E}">
        <p14:creationId xmlns:p14="http://schemas.microsoft.com/office/powerpoint/2010/main" val="2993730922"/>
      </p:ext>
    </p:extLst>
  </p:cSld>
  <p:clrMapOvr>
    <a:masterClrMapping/>
  </p:clrMapOvr>
</p:sld>
</file>

<file path=ppt/theme/theme1.xml><?xml version="1.0" encoding="utf-8"?>
<a:theme xmlns:a="http://schemas.openxmlformats.org/drawingml/2006/main" name="Hospital_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psons-presentation.potx" id="{19DF82E6-CCC4-4632-9FF9-E7FA458CD852}" vid="{CDDAFC2D-7673-4949-A9C5-83BE017C958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38F0DB795E7B478E50B72E915C45A8" ma:contentTypeVersion="18" ma:contentTypeDescription="Create a new document." ma:contentTypeScope="" ma:versionID="7f251404f9bbb655ef0a95f33d3b8c1f">
  <xsd:schema xmlns:xsd="http://www.w3.org/2001/XMLSchema" xmlns:xs="http://www.w3.org/2001/XMLSchema" xmlns:p="http://schemas.microsoft.com/office/2006/metadata/properties" xmlns:ns2="bc85229f-5615-42e0-8492-8b27d743a3be" xmlns:ns3="88959747-b96c-4043-8fa1-24dc33ca25a8" targetNamespace="http://schemas.microsoft.com/office/2006/metadata/properties" ma:root="true" ma:fieldsID="a1e819eb8be2e5abadb2759b33aa188e" ns2:_="" ns3:_="">
    <xsd:import namespace="bc85229f-5615-42e0-8492-8b27d743a3be"/>
    <xsd:import namespace="88959747-b96c-4043-8fa1-24dc33ca25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85229f-5615-42e0-8492-8b27d743a3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2e1a3c-de47-4350-9309-2c419fab9c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959747-b96c-4043-8fa1-24dc33ca25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db23908-ca50-4756-847b-d8a49c2dfe68}" ma:internalName="TaxCatchAll" ma:showField="CatchAllData" ma:web="88959747-b96c-4043-8fa1-24dc33ca25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bc85229f-5615-42e0-8492-8b27d743a3be" xsi:nil="true"/>
    <lcf76f155ced4ddcb4097134ff3c332f xmlns="bc85229f-5615-42e0-8492-8b27d743a3be">
      <Terms xmlns="http://schemas.microsoft.com/office/infopath/2007/PartnerControls"/>
    </lcf76f155ced4ddcb4097134ff3c332f>
    <TaxCatchAll xmlns="88959747-b96c-4043-8fa1-24dc33ca25a8" xsi:nil="true"/>
  </documentManagement>
</p:properties>
</file>

<file path=customXml/itemProps1.xml><?xml version="1.0" encoding="utf-8"?>
<ds:datastoreItem xmlns:ds="http://schemas.openxmlformats.org/officeDocument/2006/customXml" ds:itemID="{922995FA-5002-463A-858B-1F0B76398BC4}">
  <ds:schemaRefs>
    <ds:schemaRef ds:uri="http://schemas.microsoft.com/sharepoint/v3/contenttype/forms"/>
  </ds:schemaRefs>
</ds:datastoreItem>
</file>

<file path=customXml/itemProps2.xml><?xml version="1.0" encoding="utf-8"?>
<ds:datastoreItem xmlns:ds="http://schemas.openxmlformats.org/officeDocument/2006/customXml" ds:itemID="{788EE11F-F053-4DF5-A804-330EF7A1F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85229f-5615-42e0-8492-8b27d743a3be"/>
    <ds:schemaRef ds:uri="88959747-b96c-4043-8fa1-24dc33ca25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59C0BF-355B-4362-B806-9A1A7483EEE3}">
  <ds:schemaRefs>
    <ds:schemaRef ds:uri="http://schemas.microsoft.com/office/infopath/2007/PartnerControls"/>
    <ds:schemaRef ds:uri="http://schemas.microsoft.com/office/2006/metadata/properties"/>
    <ds:schemaRef ds:uri="88959747-b96c-4043-8fa1-24dc33ca25a8"/>
    <ds:schemaRef ds:uri="http://schemas.microsoft.com/office/2006/documentManagement/types"/>
    <ds:schemaRef ds:uri="http://purl.org/dc/terms/"/>
    <ds:schemaRef ds:uri="http://schemas.openxmlformats.org/package/2006/metadata/core-properties"/>
    <ds:schemaRef ds:uri="http://purl.org/dc/elements/1.1/"/>
    <ds:schemaRef ds:uri="b9835559-7a1c-4d7b-b9f7-3b9fd0027f97"/>
    <ds:schemaRef ds:uri="http://www.w3.org/XML/1998/namespace"/>
    <ds:schemaRef ds:uri="http://purl.org/dc/dcmitype/"/>
    <ds:schemaRef ds:uri="15c13d7c-039e-473e-bb78-0927f23cde09"/>
    <ds:schemaRef ds:uri="bc85229f-5615-42e0-8492-8b27d743a3be"/>
  </ds:schemaRefs>
</ds:datastoreItem>
</file>

<file path=docProps/app.xml><?xml version="1.0" encoding="utf-8"?>
<Properties xmlns="http://schemas.openxmlformats.org/officeDocument/2006/extended-properties" xmlns:vt="http://schemas.openxmlformats.org/officeDocument/2006/docPropsVTypes">
  <Template>blank</Template>
  <TotalTime>2196</TotalTime>
  <Words>1445</Words>
  <Application>Microsoft Office PowerPoint</Application>
  <PresentationFormat>Widescreen</PresentationFormat>
  <Paragraphs>182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Calibri Light</vt:lpstr>
      <vt:lpstr>Segoe UI Semibold</vt:lpstr>
      <vt:lpstr>Segoe UI Semilight</vt:lpstr>
      <vt:lpstr>Hospital_16x9</vt:lpstr>
      <vt:lpstr>Care England CQC – Where are we now? </vt:lpstr>
      <vt:lpstr>Introductions and today’s session</vt:lpstr>
      <vt:lpstr>Where are we now? </vt:lpstr>
      <vt:lpstr>Where are we now? Consultation </vt:lpstr>
      <vt:lpstr>Where are we now – where are we going? </vt:lpstr>
      <vt:lpstr>Re-cap on getting things right </vt:lpstr>
      <vt:lpstr>Where do I start? </vt:lpstr>
      <vt:lpstr>4 main areas? </vt:lpstr>
      <vt:lpstr>Person centred care</vt:lpstr>
      <vt:lpstr>Person centred care</vt:lpstr>
      <vt:lpstr>Safe care and treatment</vt:lpstr>
      <vt:lpstr>Next steps? </vt:lpstr>
      <vt:lpstr>Good governance</vt:lpstr>
      <vt:lpstr>Staffing</vt:lpstr>
      <vt:lpstr>It’s not magic</vt:lpstr>
      <vt:lpstr>Hempsons &amp; Care England Toolkit</vt:lpstr>
      <vt:lpstr>And finally….. </vt:lpstr>
      <vt:lpstr>Seek advice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CQC Single Assessment Framework</dc:title>
  <dc:creator>Philippa Doyle (HEMPSONS)</dc:creator>
  <cp:lastModifiedBy>Philippa Doyle (HEMPSONS)</cp:lastModifiedBy>
  <cp:revision>29</cp:revision>
  <dcterms:created xsi:type="dcterms:W3CDTF">2024-01-16T14:33:00Z</dcterms:created>
  <dcterms:modified xsi:type="dcterms:W3CDTF">2025-11-27T18:45:08Z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0x0101000538F0DB795E7B478E50B72E915C45A8</vt:lpwstr>
  </property>
  <property fmtid="{D5CDD505-2E9C-101B-9397-08002B2CF9AE}" pid="3" name="Order">
    <vt:r8>448300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