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1"/>
  </p:notesMasterIdLst>
  <p:sldIdLst>
    <p:sldId id="256" r:id="rId2"/>
    <p:sldId id="257" r:id="rId3"/>
    <p:sldId id="258" r:id="rId4"/>
    <p:sldId id="259" r:id="rId5"/>
    <p:sldId id="260" r:id="rId6"/>
    <p:sldId id="261" r:id="rId7"/>
    <p:sldId id="281" r:id="rId8"/>
    <p:sldId id="282" r:id="rId9"/>
    <p:sldId id="283" r:id="rId10"/>
    <p:sldId id="262" r:id="rId11"/>
    <p:sldId id="263" r:id="rId12"/>
    <p:sldId id="284" r:id="rId13"/>
    <p:sldId id="285" r:id="rId14"/>
    <p:sldId id="286" r:id="rId15"/>
    <p:sldId id="264" r:id="rId16"/>
    <p:sldId id="287" r:id="rId17"/>
    <p:sldId id="288" r:id="rId18"/>
    <p:sldId id="289" r:id="rId19"/>
    <p:sldId id="290" r:id="rId20"/>
    <p:sldId id="291" r:id="rId21"/>
    <p:sldId id="292" r:id="rId22"/>
    <p:sldId id="294" r:id="rId23"/>
    <p:sldId id="266" r:id="rId24"/>
    <p:sldId id="267" r:id="rId25"/>
    <p:sldId id="268" r:id="rId26"/>
    <p:sldId id="269" r:id="rId27"/>
    <p:sldId id="295" r:id="rId28"/>
    <p:sldId id="279" r:id="rId29"/>
    <p:sldId id="280" r:id="rId30"/>
  </p:sldIdLst>
  <p:sldSz cx="18288000" cy="10287000"/>
  <p:notesSz cx="6858000" cy="9144000"/>
  <p:embeddedFontLst>
    <p:embeddedFont>
      <p:font typeface="Bellefair" panose="020B0604020202020204" charset="-79"/>
      <p:regular r:id="rId32"/>
    </p:embeddedFont>
    <p:embeddedFont>
      <p:font typeface="Montserrat" panose="00000500000000000000" pitchFamily="2" charset="0"/>
      <p:regular r:id="rId33"/>
      <p:bold r:id="rId34"/>
    </p:embeddedFont>
    <p:embeddedFont>
      <p:font typeface="Montserrat Bold" panose="00000800000000000000" charset="0"/>
      <p:regular r:id="rId35"/>
    </p:embeddedFont>
    <p:embeddedFont>
      <p:font typeface="Montserrat Italics" panose="020B0604020202020204" charset="0"/>
      <p:regular r:id="rId3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0" d="100"/>
          <a:sy n="70" d="100"/>
        </p:scale>
        <p:origin x="77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C31EC3-EF38-4ACA-A648-56C28E9CEDD2}" type="datetimeFigureOut">
              <a:rPr lang="en-GB" smtClean="0"/>
              <a:t>27/08/2026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9D42B2-C0B8-483A-A68D-CE18CF03B668}" type="slidenum">
              <a:rPr lang="en-GB" smtClean="0"/>
              <a:t>‹#›</a:t>
            </a:fld>
            <a:endParaRPr lang="en-GB"/>
          </a:p>
        </p:txBody>
      </p:sp>
    </p:spTree>
    <p:extLst>
      <p:ext uri="{BB962C8B-B14F-4D97-AF65-F5344CB8AC3E}">
        <p14:creationId xmlns:p14="http://schemas.microsoft.com/office/powerpoint/2010/main" val="25809404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5.sv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4.sv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4.sv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4.sv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4.sv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4.sv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0.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2.png"/><Relationship Id="rId7" Type="http://schemas.openxmlformats.org/officeDocument/2006/relationships/image" Target="../media/image8.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sv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sv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4.svg"/><Relationship Id="rId5" Type="http://schemas.openxmlformats.org/officeDocument/2006/relationships/image" Target="../media/image13.svg"/><Relationship Id="rId4" Type="http://schemas.openxmlformats.org/officeDocument/2006/relationships/image" Target="../media/image12.sv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4.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01010"/>
        </a:solidFill>
        <a:effectLst/>
      </p:bgPr>
    </p:bg>
    <p:spTree>
      <p:nvGrpSpPr>
        <p:cNvPr id="1" name=""/>
        <p:cNvGrpSpPr/>
        <p:nvPr/>
      </p:nvGrpSpPr>
      <p:grpSpPr>
        <a:xfrm>
          <a:off x="0" y="0"/>
          <a:ext cx="0" cy="0"/>
          <a:chOff x="0" y="0"/>
          <a:chExt cx="0" cy="0"/>
        </a:xfrm>
      </p:grpSpPr>
      <p:sp>
        <p:nvSpPr>
          <p:cNvPr id="2" name="Freeform 2"/>
          <p:cNvSpPr/>
          <p:nvPr/>
        </p:nvSpPr>
        <p:spPr>
          <a:xfrm>
            <a:off x="-118771" y="-208635"/>
            <a:ext cx="18738329" cy="10704271"/>
          </a:xfrm>
          <a:custGeom>
            <a:avLst/>
            <a:gdLst/>
            <a:ahLst/>
            <a:cxnLst/>
            <a:rect l="l" t="t" r="r" b="b"/>
            <a:pathLst>
              <a:path w="18738329" h="10704271">
                <a:moveTo>
                  <a:pt x="0" y="0"/>
                </a:moveTo>
                <a:lnTo>
                  <a:pt x="18738329" y="0"/>
                </a:lnTo>
                <a:lnTo>
                  <a:pt x="18738329" y="10704270"/>
                </a:lnTo>
                <a:lnTo>
                  <a:pt x="0" y="10704270"/>
                </a:lnTo>
                <a:lnTo>
                  <a:pt x="0" y="0"/>
                </a:lnTo>
                <a:close/>
              </a:path>
            </a:pathLst>
          </a:custGeom>
          <a:blipFill>
            <a:blip r:embed="rId2"/>
            <a:stretch>
              <a:fillRect/>
            </a:stretch>
          </a:blipFill>
        </p:spPr>
        <p:txBody>
          <a:bodyPr/>
          <a:lstStyle/>
          <a:p>
            <a:endParaRPr lang="en-GB"/>
          </a:p>
        </p:txBody>
      </p:sp>
      <p:sp>
        <p:nvSpPr>
          <p:cNvPr id="3" name="Freeform 3"/>
          <p:cNvSpPr/>
          <p:nvPr/>
        </p:nvSpPr>
        <p:spPr>
          <a:xfrm>
            <a:off x="2971800" y="342900"/>
            <a:ext cx="4485144" cy="3371866"/>
          </a:xfrm>
          <a:custGeom>
            <a:avLst/>
            <a:gdLst/>
            <a:ahLst/>
            <a:cxnLst/>
            <a:rect l="l" t="t" r="r" b="b"/>
            <a:pathLst>
              <a:path w="4485144" h="3371866">
                <a:moveTo>
                  <a:pt x="0" y="0"/>
                </a:moveTo>
                <a:lnTo>
                  <a:pt x="4485144" y="0"/>
                </a:lnTo>
                <a:lnTo>
                  <a:pt x="4485144" y="3371866"/>
                </a:lnTo>
                <a:lnTo>
                  <a:pt x="0" y="3371866"/>
                </a:lnTo>
                <a:lnTo>
                  <a:pt x="0" y="0"/>
                </a:lnTo>
                <a:close/>
              </a:path>
            </a:pathLst>
          </a:custGeom>
          <a:blipFill>
            <a:blip r:embed="rId3"/>
            <a:stretch>
              <a:fillRect l="-6383" r="-6383"/>
            </a:stretch>
          </a:blipFill>
        </p:spPr>
        <p:txBody>
          <a:bodyPr/>
          <a:lstStyle/>
          <a:p>
            <a:endParaRPr lang="en-GB"/>
          </a:p>
        </p:txBody>
      </p:sp>
      <p:sp>
        <p:nvSpPr>
          <p:cNvPr id="4" name="TextBox 4"/>
          <p:cNvSpPr txBox="1"/>
          <p:nvPr/>
        </p:nvSpPr>
        <p:spPr>
          <a:xfrm>
            <a:off x="3150659" y="3639120"/>
            <a:ext cx="13689541" cy="1880515"/>
          </a:xfrm>
          <a:prstGeom prst="rect">
            <a:avLst/>
          </a:prstGeom>
        </p:spPr>
        <p:txBody>
          <a:bodyPr wrap="square" lIns="0" tIns="0" rIns="0" bIns="0" rtlCol="0" anchor="t">
            <a:spAutoFit/>
          </a:bodyPr>
          <a:lstStyle/>
          <a:p>
            <a:pPr algn="ctr">
              <a:lnSpc>
                <a:spcPts val="17037"/>
              </a:lnSpc>
            </a:pPr>
            <a:r>
              <a:rPr lang="en-US" sz="6600" dirty="0">
                <a:solidFill>
                  <a:srgbClr val="000000"/>
                </a:solidFill>
                <a:latin typeface="Bellefair"/>
                <a:ea typeface="Bellefair"/>
                <a:cs typeface="Bellefair"/>
                <a:sym typeface="Bellefair"/>
              </a:rPr>
              <a:t>Sponsor </a:t>
            </a:r>
            <a:r>
              <a:rPr lang="en-US" sz="6600" dirty="0" err="1">
                <a:solidFill>
                  <a:srgbClr val="000000"/>
                </a:solidFill>
                <a:latin typeface="Bellefair"/>
                <a:ea typeface="Bellefair"/>
                <a:cs typeface="Bellefair"/>
                <a:sym typeface="Bellefair"/>
              </a:rPr>
              <a:t>Licence</a:t>
            </a:r>
            <a:r>
              <a:rPr lang="en-US" sz="6600" dirty="0">
                <a:solidFill>
                  <a:srgbClr val="000000"/>
                </a:solidFill>
                <a:latin typeface="Bellefair"/>
                <a:ea typeface="Bellefair"/>
                <a:cs typeface="Bellefair"/>
                <a:sym typeface="Bellefair"/>
              </a:rPr>
              <a:t> Suspension &amp; Revocations </a:t>
            </a:r>
          </a:p>
        </p:txBody>
      </p:sp>
      <p:sp>
        <p:nvSpPr>
          <p:cNvPr id="5" name="TextBox 5"/>
          <p:cNvSpPr txBox="1"/>
          <p:nvPr/>
        </p:nvSpPr>
        <p:spPr>
          <a:xfrm>
            <a:off x="4953000" y="5753101"/>
            <a:ext cx="9067800" cy="512961"/>
          </a:xfrm>
          <a:prstGeom prst="rect">
            <a:avLst/>
          </a:prstGeom>
        </p:spPr>
        <p:txBody>
          <a:bodyPr wrap="square" lIns="0" tIns="0" rIns="0" bIns="0" rtlCol="0" anchor="t">
            <a:spAutoFit/>
          </a:bodyPr>
          <a:lstStyle/>
          <a:p>
            <a:pPr marL="0" lvl="0" indent="0" algn="l">
              <a:lnSpc>
                <a:spcPts val="3958"/>
              </a:lnSpc>
            </a:pPr>
            <a:r>
              <a:rPr lang="en-US" sz="3441" dirty="0">
                <a:solidFill>
                  <a:srgbClr val="000000"/>
                </a:solidFill>
                <a:latin typeface="Montserrat"/>
                <a:ea typeface="Montserrat"/>
                <a:cs typeface="Montserrat"/>
                <a:sym typeface="Montserrat"/>
              </a:rPr>
              <a:t>UK Immigration Compliance Solicitors </a:t>
            </a:r>
          </a:p>
        </p:txBody>
      </p:sp>
      <p:pic>
        <p:nvPicPr>
          <p:cNvPr id="7" name="Picture 6">
            <a:extLst>
              <a:ext uri="{FF2B5EF4-FFF2-40B4-BE49-F238E27FC236}">
                <a16:creationId xmlns:a16="http://schemas.microsoft.com/office/drawing/2014/main" id="{CB70FB39-0A7C-B650-C3F5-93E7454585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50393" y="952500"/>
            <a:ext cx="9525000" cy="188595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101010"/>
        </a:solidFill>
        <a:effectLst/>
      </p:bgPr>
    </p:bg>
    <p:spTree>
      <p:nvGrpSpPr>
        <p:cNvPr id="1" name=""/>
        <p:cNvGrpSpPr/>
        <p:nvPr/>
      </p:nvGrpSpPr>
      <p:grpSpPr>
        <a:xfrm>
          <a:off x="0" y="0"/>
          <a:ext cx="0" cy="0"/>
          <a:chOff x="0" y="0"/>
          <a:chExt cx="0" cy="0"/>
        </a:xfrm>
      </p:grpSpPr>
      <p:sp>
        <p:nvSpPr>
          <p:cNvPr id="2" name="Freeform 2"/>
          <p:cNvSpPr/>
          <p:nvPr/>
        </p:nvSpPr>
        <p:spPr>
          <a:xfrm>
            <a:off x="-118771" y="-208635"/>
            <a:ext cx="18738329" cy="10704271"/>
          </a:xfrm>
          <a:custGeom>
            <a:avLst/>
            <a:gdLst/>
            <a:ahLst/>
            <a:cxnLst/>
            <a:rect l="l" t="t" r="r" b="b"/>
            <a:pathLst>
              <a:path w="18738329" h="10704271">
                <a:moveTo>
                  <a:pt x="0" y="0"/>
                </a:moveTo>
                <a:lnTo>
                  <a:pt x="18738329" y="0"/>
                </a:lnTo>
                <a:lnTo>
                  <a:pt x="18738329" y="10704270"/>
                </a:lnTo>
                <a:lnTo>
                  <a:pt x="0" y="10704270"/>
                </a:lnTo>
                <a:lnTo>
                  <a:pt x="0" y="0"/>
                </a:lnTo>
                <a:close/>
              </a:path>
            </a:pathLst>
          </a:custGeom>
          <a:blipFill>
            <a:blip r:embed="rId2"/>
            <a:stretch>
              <a:fillRect/>
            </a:stretch>
          </a:blipFill>
        </p:spPr>
        <p:txBody>
          <a:bodyPr/>
          <a:lstStyle/>
          <a:p>
            <a:endParaRPr lang="en-GB"/>
          </a:p>
        </p:txBody>
      </p:sp>
      <p:sp>
        <p:nvSpPr>
          <p:cNvPr id="3" name="Freeform 3"/>
          <p:cNvSpPr/>
          <p:nvPr/>
        </p:nvSpPr>
        <p:spPr>
          <a:xfrm>
            <a:off x="15465109" y="8258228"/>
            <a:ext cx="2822891" cy="2122208"/>
          </a:xfrm>
          <a:custGeom>
            <a:avLst/>
            <a:gdLst/>
            <a:ahLst/>
            <a:cxnLst/>
            <a:rect l="l" t="t" r="r" b="b"/>
            <a:pathLst>
              <a:path w="2822891" h="2122208">
                <a:moveTo>
                  <a:pt x="0" y="0"/>
                </a:moveTo>
                <a:lnTo>
                  <a:pt x="2822891" y="0"/>
                </a:lnTo>
                <a:lnTo>
                  <a:pt x="2822891" y="2122208"/>
                </a:lnTo>
                <a:lnTo>
                  <a:pt x="0" y="2122208"/>
                </a:lnTo>
                <a:lnTo>
                  <a:pt x="0" y="0"/>
                </a:lnTo>
                <a:close/>
              </a:path>
            </a:pathLst>
          </a:custGeom>
          <a:blipFill>
            <a:blip r:embed="rId3"/>
            <a:stretch>
              <a:fillRect l="-6383" r="-6383"/>
            </a:stretch>
          </a:blipFill>
        </p:spPr>
        <p:txBody>
          <a:bodyPr/>
          <a:lstStyle/>
          <a:p>
            <a:endParaRPr lang="en-GB"/>
          </a:p>
        </p:txBody>
      </p:sp>
      <p:sp>
        <p:nvSpPr>
          <p:cNvPr id="4" name="AutoShape 4"/>
          <p:cNvSpPr/>
          <p:nvPr/>
        </p:nvSpPr>
        <p:spPr>
          <a:xfrm flipV="1">
            <a:off x="1616708" y="1028700"/>
            <a:ext cx="0" cy="992007"/>
          </a:xfrm>
          <a:prstGeom prst="line">
            <a:avLst/>
          </a:prstGeom>
          <a:ln w="85725" cap="flat">
            <a:solidFill>
              <a:srgbClr val="101010"/>
            </a:solidFill>
            <a:prstDash val="solid"/>
            <a:headEnd type="none" w="sm" len="sm"/>
            <a:tailEnd type="none" w="sm" len="sm"/>
          </a:ln>
        </p:spPr>
        <p:txBody>
          <a:bodyPr/>
          <a:lstStyle/>
          <a:p>
            <a:endParaRPr lang="en-GB"/>
          </a:p>
        </p:txBody>
      </p:sp>
      <p:sp>
        <p:nvSpPr>
          <p:cNvPr id="5" name="TextBox 5"/>
          <p:cNvSpPr txBox="1"/>
          <p:nvPr/>
        </p:nvSpPr>
        <p:spPr>
          <a:xfrm>
            <a:off x="2093826" y="885825"/>
            <a:ext cx="8565356" cy="1178759"/>
          </a:xfrm>
          <a:prstGeom prst="rect">
            <a:avLst/>
          </a:prstGeom>
        </p:spPr>
        <p:txBody>
          <a:bodyPr lIns="0" tIns="0" rIns="0" bIns="0" rtlCol="0" anchor="t">
            <a:spAutoFit/>
          </a:bodyPr>
          <a:lstStyle/>
          <a:p>
            <a:pPr algn="ctr">
              <a:lnSpc>
                <a:spcPts val="9579"/>
              </a:lnSpc>
            </a:pPr>
            <a:r>
              <a:rPr lang="en-US" sz="6842">
                <a:solidFill>
                  <a:srgbClr val="000000"/>
                </a:solidFill>
                <a:latin typeface="Bellefair"/>
                <a:ea typeface="Bellefair"/>
                <a:cs typeface="Bellefair"/>
                <a:sym typeface="Bellefair"/>
              </a:rPr>
              <a:t>SLU Desktop Compliance</a:t>
            </a:r>
          </a:p>
        </p:txBody>
      </p:sp>
      <p:sp>
        <p:nvSpPr>
          <p:cNvPr id="6" name="TextBox 6"/>
          <p:cNvSpPr txBox="1"/>
          <p:nvPr/>
        </p:nvSpPr>
        <p:spPr>
          <a:xfrm>
            <a:off x="2191725" y="2804366"/>
            <a:ext cx="13904551" cy="1401445"/>
          </a:xfrm>
          <a:prstGeom prst="rect">
            <a:avLst/>
          </a:prstGeom>
        </p:spPr>
        <p:txBody>
          <a:bodyPr lIns="0" tIns="0" rIns="0" bIns="0" rtlCol="0" anchor="t">
            <a:spAutoFit/>
          </a:bodyPr>
          <a:lstStyle/>
          <a:p>
            <a:pPr algn="l">
              <a:lnSpc>
                <a:spcPts val="3680"/>
              </a:lnSpc>
            </a:pPr>
            <a:r>
              <a:rPr lang="en-US" sz="3200">
                <a:solidFill>
                  <a:srgbClr val="000000"/>
                </a:solidFill>
                <a:latin typeface="Montserrat"/>
                <a:ea typeface="Montserrat"/>
                <a:cs typeface="Montserrat"/>
                <a:sym typeface="Montserrat"/>
              </a:rPr>
              <a:t>The desktop compliance team is running a particularly vigorous campaign against care providers - supported by data sharing from HM Revenue &amp; Customs. This is</a:t>
            </a:r>
            <a:r>
              <a:rPr lang="en-US" sz="3200" i="1">
                <a:solidFill>
                  <a:srgbClr val="000000"/>
                </a:solidFill>
                <a:latin typeface="Montserrat Italics"/>
                <a:ea typeface="Montserrat Italics"/>
                <a:cs typeface="Montserrat Italics"/>
                <a:sym typeface="Montserrat Italics"/>
              </a:rPr>
              <a:t> </a:t>
            </a:r>
            <a:r>
              <a:rPr lang="en-US" sz="3200" i="1" u="sng">
                <a:solidFill>
                  <a:srgbClr val="000000"/>
                </a:solidFill>
                <a:latin typeface="Montserrat Italics"/>
                <a:ea typeface="Montserrat Italics"/>
                <a:cs typeface="Montserrat Italics"/>
                <a:sym typeface="Montserrat Italics"/>
              </a:rPr>
              <a:t>not</a:t>
            </a:r>
            <a:r>
              <a:rPr lang="en-US" sz="3200">
                <a:solidFill>
                  <a:srgbClr val="000000"/>
                </a:solidFill>
                <a:latin typeface="Montserrat"/>
                <a:ea typeface="Montserrat"/>
                <a:cs typeface="Montserrat"/>
                <a:sym typeface="Montserrat"/>
              </a:rPr>
              <a:t> a routine compliance activity. </a:t>
            </a:r>
          </a:p>
        </p:txBody>
      </p:sp>
      <p:sp>
        <p:nvSpPr>
          <p:cNvPr id="7" name="TextBox 7"/>
          <p:cNvSpPr txBox="1"/>
          <p:nvPr/>
        </p:nvSpPr>
        <p:spPr>
          <a:xfrm>
            <a:off x="2215265" y="5162550"/>
            <a:ext cx="14070258" cy="467995"/>
          </a:xfrm>
          <a:prstGeom prst="rect">
            <a:avLst/>
          </a:prstGeom>
        </p:spPr>
        <p:txBody>
          <a:bodyPr lIns="0" tIns="0" rIns="0" bIns="0" rtlCol="0" anchor="t">
            <a:spAutoFit/>
          </a:bodyPr>
          <a:lstStyle/>
          <a:p>
            <a:pPr algn="l">
              <a:lnSpc>
                <a:spcPts val="3680"/>
              </a:lnSpc>
            </a:pPr>
            <a:r>
              <a:rPr lang="en-US" sz="3200" b="1">
                <a:solidFill>
                  <a:srgbClr val="000000"/>
                </a:solidFill>
                <a:latin typeface="Montserrat Bold"/>
                <a:ea typeface="Montserrat Bold"/>
                <a:cs typeface="Montserrat Bold"/>
                <a:sym typeface="Montserrat Bold"/>
              </a:rPr>
              <a:t>UKVI is actively cross-checking: </a:t>
            </a:r>
          </a:p>
        </p:txBody>
      </p:sp>
      <p:sp>
        <p:nvSpPr>
          <p:cNvPr id="8" name="Freeform 8"/>
          <p:cNvSpPr/>
          <p:nvPr/>
        </p:nvSpPr>
        <p:spPr>
          <a:xfrm>
            <a:off x="1431878" y="2785316"/>
            <a:ext cx="509358" cy="744947"/>
          </a:xfrm>
          <a:custGeom>
            <a:avLst/>
            <a:gdLst/>
            <a:ahLst/>
            <a:cxnLst/>
            <a:rect l="l" t="t" r="r" b="b"/>
            <a:pathLst>
              <a:path w="509358" h="744947">
                <a:moveTo>
                  <a:pt x="0" y="0"/>
                </a:moveTo>
                <a:lnTo>
                  <a:pt x="509358" y="0"/>
                </a:lnTo>
                <a:lnTo>
                  <a:pt x="509358" y="744947"/>
                </a:lnTo>
                <a:lnTo>
                  <a:pt x="0" y="74494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9" name="Freeform 9"/>
          <p:cNvSpPr/>
          <p:nvPr/>
        </p:nvSpPr>
        <p:spPr>
          <a:xfrm>
            <a:off x="1431878" y="5014549"/>
            <a:ext cx="509358" cy="744947"/>
          </a:xfrm>
          <a:custGeom>
            <a:avLst/>
            <a:gdLst/>
            <a:ahLst/>
            <a:cxnLst/>
            <a:rect l="l" t="t" r="r" b="b"/>
            <a:pathLst>
              <a:path w="509358" h="744947">
                <a:moveTo>
                  <a:pt x="0" y="0"/>
                </a:moveTo>
                <a:lnTo>
                  <a:pt x="509358" y="0"/>
                </a:lnTo>
                <a:lnTo>
                  <a:pt x="509358" y="744947"/>
                </a:lnTo>
                <a:lnTo>
                  <a:pt x="0" y="74494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10" name="TextBox 10"/>
          <p:cNvSpPr txBox="1"/>
          <p:nvPr/>
        </p:nvSpPr>
        <p:spPr>
          <a:xfrm>
            <a:off x="1188036" y="6023914"/>
            <a:ext cx="13904551" cy="3105785"/>
          </a:xfrm>
          <a:prstGeom prst="rect">
            <a:avLst/>
          </a:prstGeom>
        </p:spPr>
        <p:txBody>
          <a:bodyPr lIns="0" tIns="0" rIns="0" bIns="0" rtlCol="0" anchor="t">
            <a:spAutoFit/>
          </a:bodyPr>
          <a:lstStyle/>
          <a:p>
            <a:pPr marL="690881" lvl="1" indent="-345440" algn="l">
              <a:lnSpc>
                <a:spcPts val="4960"/>
              </a:lnSpc>
              <a:buFont typeface="Arial"/>
              <a:buChar char="•"/>
            </a:pPr>
            <a:r>
              <a:rPr lang="en-US" sz="3200">
                <a:solidFill>
                  <a:srgbClr val="000000"/>
                </a:solidFill>
                <a:latin typeface="Montserrat"/>
                <a:ea typeface="Montserrat"/>
                <a:cs typeface="Montserrat"/>
                <a:sym typeface="Montserrat"/>
              </a:rPr>
              <a:t>Certificates of Sponsorship against HMRC RTI Data </a:t>
            </a:r>
          </a:p>
          <a:p>
            <a:pPr marL="690881" lvl="1" indent="-345440" algn="l">
              <a:lnSpc>
                <a:spcPts val="4960"/>
              </a:lnSpc>
              <a:buFont typeface="Arial"/>
              <a:buChar char="•"/>
            </a:pPr>
            <a:r>
              <a:rPr lang="en-US" sz="3200">
                <a:solidFill>
                  <a:srgbClr val="000000"/>
                </a:solidFill>
                <a:latin typeface="Montserrat"/>
                <a:ea typeface="Montserrat"/>
                <a:cs typeface="Montserrat"/>
                <a:sym typeface="Montserrat"/>
              </a:rPr>
              <a:t>Salary thresholds and underpayment risks</a:t>
            </a:r>
          </a:p>
          <a:p>
            <a:pPr marL="690881" lvl="1" indent="-345440" algn="l">
              <a:lnSpc>
                <a:spcPts val="4960"/>
              </a:lnSpc>
              <a:buFont typeface="Arial"/>
              <a:buChar char="•"/>
            </a:pPr>
            <a:r>
              <a:rPr lang="en-US" sz="3200">
                <a:solidFill>
                  <a:srgbClr val="000000"/>
                </a:solidFill>
                <a:latin typeface="Montserrat"/>
                <a:ea typeface="Montserrat"/>
                <a:cs typeface="Montserrat"/>
                <a:sym typeface="Montserrat"/>
              </a:rPr>
              <a:t>Genuine vacancy evidence</a:t>
            </a:r>
          </a:p>
          <a:p>
            <a:pPr marL="690881" lvl="1" indent="-345440" algn="l">
              <a:lnSpc>
                <a:spcPts val="4960"/>
              </a:lnSpc>
              <a:buFont typeface="Arial"/>
              <a:buChar char="•"/>
            </a:pPr>
            <a:r>
              <a:rPr lang="en-US" sz="3200">
                <a:solidFill>
                  <a:srgbClr val="000000"/>
                </a:solidFill>
                <a:latin typeface="Montserrat"/>
                <a:ea typeface="Montserrat"/>
                <a:cs typeface="Montserrat"/>
                <a:sym typeface="Montserrat"/>
              </a:rPr>
              <a:t>Working hours and unpaid leave patterns</a:t>
            </a:r>
          </a:p>
          <a:p>
            <a:pPr marL="690881" lvl="1" indent="-345440" algn="l">
              <a:lnSpc>
                <a:spcPts val="4960"/>
              </a:lnSpc>
              <a:buFont typeface="Arial"/>
              <a:buChar char="•"/>
            </a:pPr>
            <a:r>
              <a:rPr lang="en-US" sz="3200">
                <a:solidFill>
                  <a:srgbClr val="000000"/>
                </a:solidFill>
                <a:latin typeface="Montserrat"/>
                <a:ea typeface="Montserrat"/>
                <a:cs typeface="Montserrat"/>
                <a:sym typeface="Montserrat"/>
              </a:rPr>
              <a:t>Reporting and record-keeping compliance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01010"/>
        </a:solidFill>
        <a:effectLst/>
      </p:bgPr>
    </p:bg>
    <p:spTree>
      <p:nvGrpSpPr>
        <p:cNvPr id="1" name=""/>
        <p:cNvGrpSpPr/>
        <p:nvPr/>
      </p:nvGrpSpPr>
      <p:grpSpPr>
        <a:xfrm>
          <a:off x="0" y="0"/>
          <a:ext cx="0" cy="0"/>
          <a:chOff x="0" y="0"/>
          <a:chExt cx="0" cy="0"/>
        </a:xfrm>
      </p:grpSpPr>
      <p:sp>
        <p:nvSpPr>
          <p:cNvPr id="2" name="Freeform 2"/>
          <p:cNvSpPr/>
          <p:nvPr/>
        </p:nvSpPr>
        <p:spPr>
          <a:xfrm>
            <a:off x="-118771" y="-208635"/>
            <a:ext cx="18738329" cy="10704271"/>
          </a:xfrm>
          <a:custGeom>
            <a:avLst/>
            <a:gdLst/>
            <a:ahLst/>
            <a:cxnLst/>
            <a:rect l="l" t="t" r="r" b="b"/>
            <a:pathLst>
              <a:path w="18738329" h="10704271">
                <a:moveTo>
                  <a:pt x="0" y="0"/>
                </a:moveTo>
                <a:lnTo>
                  <a:pt x="18738329" y="0"/>
                </a:lnTo>
                <a:lnTo>
                  <a:pt x="18738329" y="10704270"/>
                </a:lnTo>
                <a:lnTo>
                  <a:pt x="0" y="10704270"/>
                </a:lnTo>
                <a:lnTo>
                  <a:pt x="0" y="0"/>
                </a:lnTo>
                <a:close/>
              </a:path>
            </a:pathLst>
          </a:custGeom>
          <a:blipFill>
            <a:blip r:embed="rId2"/>
            <a:stretch>
              <a:fillRect/>
            </a:stretch>
          </a:blipFill>
        </p:spPr>
        <p:txBody>
          <a:bodyPr/>
          <a:lstStyle/>
          <a:p>
            <a:endParaRPr lang="en-GB"/>
          </a:p>
        </p:txBody>
      </p:sp>
      <p:sp>
        <p:nvSpPr>
          <p:cNvPr id="3" name="Freeform 3"/>
          <p:cNvSpPr/>
          <p:nvPr/>
        </p:nvSpPr>
        <p:spPr>
          <a:xfrm>
            <a:off x="15465109" y="8258228"/>
            <a:ext cx="2822891" cy="2122208"/>
          </a:xfrm>
          <a:custGeom>
            <a:avLst/>
            <a:gdLst/>
            <a:ahLst/>
            <a:cxnLst/>
            <a:rect l="l" t="t" r="r" b="b"/>
            <a:pathLst>
              <a:path w="2822891" h="2122208">
                <a:moveTo>
                  <a:pt x="0" y="0"/>
                </a:moveTo>
                <a:lnTo>
                  <a:pt x="2822891" y="0"/>
                </a:lnTo>
                <a:lnTo>
                  <a:pt x="2822891" y="2122208"/>
                </a:lnTo>
                <a:lnTo>
                  <a:pt x="0" y="2122208"/>
                </a:lnTo>
                <a:lnTo>
                  <a:pt x="0" y="0"/>
                </a:lnTo>
                <a:close/>
              </a:path>
            </a:pathLst>
          </a:custGeom>
          <a:blipFill>
            <a:blip r:embed="rId3"/>
            <a:stretch>
              <a:fillRect l="-6383" r="-6383"/>
            </a:stretch>
          </a:blipFill>
        </p:spPr>
        <p:txBody>
          <a:bodyPr/>
          <a:lstStyle/>
          <a:p>
            <a:endParaRPr lang="en-GB"/>
          </a:p>
        </p:txBody>
      </p:sp>
      <p:sp>
        <p:nvSpPr>
          <p:cNvPr id="4" name="AutoShape 4"/>
          <p:cNvSpPr/>
          <p:nvPr/>
        </p:nvSpPr>
        <p:spPr>
          <a:xfrm flipV="1">
            <a:off x="1584504" y="1028700"/>
            <a:ext cx="0" cy="992007"/>
          </a:xfrm>
          <a:prstGeom prst="line">
            <a:avLst/>
          </a:prstGeom>
          <a:ln w="85725" cap="flat">
            <a:solidFill>
              <a:srgbClr val="101010"/>
            </a:solidFill>
            <a:prstDash val="solid"/>
            <a:headEnd type="none" w="sm" len="sm"/>
            <a:tailEnd type="none" w="sm" len="sm"/>
          </a:ln>
        </p:spPr>
        <p:txBody>
          <a:bodyPr/>
          <a:lstStyle/>
          <a:p>
            <a:endParaRPr lang="en-GB"/>
          </a:p>
        </p:txBody>
      </p:sp>
      <p:sp>
        <p:nvSpPr>
          <p:cNvPr id="5" name="Freeform 5"/>
          <p:cNvSpPr/>
          <p:nvPr/>
        </p:nvSpPr>
        <p:spPr>
          <a:xfrm>
            <a:off x="1461133" y="2742821"/>
            <a:ext cx="1413343" cy="1252575"/>
          </a:xfrm>
          <a:custGeom>
            <a:avLst/>
            <a:gdLst/>
            <a:ahLst/>
            <a:cxnLst/>
            <a:rect l="l" t="t" r="r" b="b"/>
            <a:pathLst>
              <a:path w="1413343" h="1252575">
                <a:moveTo>
                  <a:pt x="0" y="0"/>
                </a:moveTo>
                <a:lnTo>
                  <a:pt x="1413343" y="0"/>
                </a:lnTo>
                <a:lnTo>
                  <a:pt x="1413343" y="1252576"/>
                </a:lnTo>
                <a:lnTo>
                  <a:pt x="0" y="125257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6" name="TextBox 6"/>
          <p:cNvSpPr txBox="1"/>
          <p:nvPr/>
        </p:nvSpPr>
        <p:spPr>
          <a:xfrm>
            <a:off x="1874121" y="885825"/>
            <a:ext cx="8108079" cy="1178759"/>
          </a:xfrm>
          <a:prstGeom prst="rect">
            <a:avLst/>
          </a:prstGeom>
        </p:spPr>
        <p:txBody>
          <a:bodyPr wrap="square" lIns="0" tIns="0" rIns="0" bIns="0" rtlCol="0" anchor="t">
            <a:spAutoFit/>
          </a:bodyPr>
          <a:lstStyle/>
          <a:p>
            <a:pPr algn="ctr">
              <a:lnSpc>
                <a:spcPts val="9579"/>
              </a:lnSpc>
            </a:pPr>
            <a:r>
              <a:rPr lang="en-US" sz="6842" dirty="0">
                <a:solidFill>
                  <a:srgbClr val="000000"/>
                </a:solidFill>
                <a:latin typeface="Bellefair"/>
                <a:ea typeface="Bellefair"/>
                <a:cs typeface="Bellefair"/>
                <a:sym typeface="Bellefair"/>
              </a:rPr>
              <a:t>Salary Compliance Rules</a:t>
            </a:r>
          </a:p>
        </p:txBody>
      </p:sp>
      <p:sp>
        <p:nvSpPr>
          <p:cNvPr id="7" name="TextBox 7"/>
          <p:cNvSpPr txBox="1"/>
          <p:nvPr/>
        </p:nvSpPr>
        <p:spPr>
          <a:xfrm>
            <a:off x="3496631" y="3120189"/>
            <a:ext cx="14070258" cy="507365"/>
          </a:xfrm>
          <a:prstGeom prst="rect">
            <a:avLst/>
          </a:prstGeom>
        </p:spPr>
        <p:txBody>
          <a:bodyPr lIns="0" tIns="0" rIns="0" bIns="0" rtlCol="0" anchor="t">
            <a:spAutoFit/>
          </a:bodyPr>
          <a:lstStyle/>
          <a:p>
            <a:pPr algn="l">
              <a:lnSpc>
                <a:spcPts val="3909"/>
              </a:lnSpc>
            </a:pPr>
            <a:r>
              <a:rPr lang="en-US" sz="3399" b="1">
                <a:solidFill>
                  <a:srgbClr val="000000"/>
                </a:solidFill>
                <a:latin typeface="Montserrat Bold"/>
                <a:ea typeface="Montserrat Bold"/>
                <a:cs typeface="Montserrat Bold"/>
                <a:sym typeface="Montserrat Bold"/>
              </a:rPr>
              <a:t>COMMON RISK AREAS</a:t>
            </a:r>
          </a:p>
        </p:txBody>
      </p:sp>
      <p:sp>
        <p:nvSpPr>
          <p:cNvPr id="8" name="TextBox 8"/>
          <p:cNvSpPr txBox="1"/>
          <p:nvPr/>
        </p:nvSpPr>
        <p:spPr>
          <a:xfrm>
            <a:off x="1637965" y="4819756"/>
            <a:ext cx="13904551" cy="2477135"/>
          </a:xfrm>
          <a:prstGeom prst="rect">
            <a:avLst/>
          </a:prstGeom>
        </p:spPr>
        <p:txBody>
          <a:bodyPr lIns="0" tIns="0" rIns="0" bIns="0" rtlCol="0" anchor="t">
            <a:spAutoFit/>
          </a:bodyPr>
          <a:lstStyle/>
          <a:p>
            <a:pPr marL="690881" lvl="1" indent="-345440" algn="l">
              <a:lnSpc>
                <a:spcPts val="4960"/>
              </a:lnSpc>
              <a:buFont typeface="Arial"/>
              <a:buChar char="•"/>
            </a:pPr>
            <a:r>
              <a:rPr lang="en-US" sz="3200">
                <a:solidFill>
                  <a:srgbClr val="000000"/>
                </a:solidFill>
                <a:latin typeface="Montserrat"/>
                <a:ea typeface="Montserrat"/>
                <a:cs typeface="Montserrat"/>
                <a:sym typeface="Montserrat"/>
              </a:rPr>
              <a:t>Pay falling below threshold in any period</a:t>
            </a:r>
          </a:p>
          <a:p>
            <a:pPr marL="690881" lvl="1" indent="-345440" algn="l">
              <a:lnSpc>
                <a:spcPts val="4960"/>
              </a:lnSpc>
              <a:buFont typeface="Arial"/>
              <a:buChar char="•"/>
            </a:pPr>
            <a:r>
              <a:rPr lang="en-US" sz="3200">
                <a:solidFill>
                  <a:srgbClr val="000000"/>
                </a:solidFill>
                <a:latin typeface="Montserrat"/>
                <a:ea typeface="Montserrat"/>
                <a:cs typeface="Montserrat"/>
                <a:sym typeface="Montserrat"/>
              </a:rPr>
              <a:t>Unpaid or excess hours reducing hourly rate</a:t>
            </a:r>
          </a:p>
          <a:p>
            <a:pPr marL="690881" lvl="1" indent="-345440" algn="l">
              <a:lnSpc>
                <a:spcPts val="4960"/>
              </a:lnSpc>
              <a:buFont typeface="Arial"/>
              <a:buChar char="•"/>
            </a:pPr>
            <a:r>
              <a:rPr lang="en-US" sz="3200">
                <a:solidFill>
                  <a:srgbClr val="000000"/>
                </a:solidFill>
                <a:latin typeface="Montserrat"/>
                <a:ea typeface="Montserrat"/>
                <a:cs typeface="Montserrat"/>
                <a:sym typeface="Montserrat"/>
              </a:rPr>
              <a:t>Inconsistent pay patterns</a:t>
            </a:r>
          </a:p>
          <a:p>
            <a:pPr marL="690881" lvl="1" indent="-345440" algn="l">
              <a:lnSpc>
                <a:spcPts val="4960"/>
              </a:lnSpc>
              <a:buFont typeface="Arial"/>
              <a:buChar char="•"/>
            </a:pPr>
            <a:r>
              <a:rPr lang="en-US" sz="3200">
                <a:solidFill>
                  <a:srgbClr val="000000"/>
                </a:solidFill>
                <a:latin typeface="Montserrat"/>
                <a:ea typeface="Montserrat"/>
                <a:cs typeface="Montserrat"/>
                <a:sym typeface="Montserrat"/>
              </a:rPr>
              <a:t>Incorrect SOC code / going rate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101010"/>
        </a:solidFill>
        <a:effectLst/>
      </p:bgPr>
    </p:bg>
    <p:spTree>
      <p:nvGrpSpPr>
        <p:cNvPr id="1" name="">
          <a:extLst>
            <a:ext uri="{FF2B5EF4-FFF2-40B4-BE49-F238E27FC236}">
              <a16:creationId xmlns:a16="http://schemas.microsoft.com/office/drawing/2014/main" id="{891788E3-CE53-5AC7-54D3-764A528973E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1EDEB3C-3B6A-BA7C-E57D-E77C552EAD4A}"/>
              </a:ext>
            </a:extLst>
          </p:cNvPr>
          <p:cNvSpPr/>
          <p:nvPr/>
        </p:nvSpPr>
        <p:spPr>
          <a:xfrm>
            <a:off x="-381000" y="-208635"/>
            <a:ext cx="19000559" cy="11371935"/>
          </a:xfrm>
          <a:custGeom>
            <a:avLst/>
            <a:gdLst/>
            <a:ahLst/>
            <a:cxnLst/>
            <a:rect l="l" t="t" r="r" b="b"/>
            <a:pathLst>
              <a:path w="18738329" h="10704271">
                <a:moveTo>
                  <a:pt x="0" y="0"/>
                </a:moveTo>
                <a:lnTo>
                  <a:pt x="18738329" y="0"/>
                </a:lnTo>
                <a:lnTo>
                  <a:pt x="18738329" y="10704270"/>
                </a:lnTo>
                <a:lnTo>
                  <a:pt x="0" y="10704270"/>
                </a:lnTo>
                <a:lnTo>
                  <a:pt x="0" y="0"/>
                </a:lnTo>
                <a:close/>
              </a:path>
            </a:pathLst>
          </a:custGeom>
          <a:blipFill>
            <a:blip r:embed="rId2"/>
            <a:stretch>
              <a:fillRect/>
            </a:stretch>
          </a:blipFill>
        </p:spPr>
        <p:txBody>
          <a:bodyPr/>
          <a:lstStyle/>
          <a:p>
            <a:endParaRPr lang="en-GB" dirty="0"/>
          </a:p>
        </p:txBody>
      </p:sp>
      <p:sp>
        <p:nvSpPr>
          <p:cNvPr id="3" name="Freeform 3">
            <a:extLst>
              <a:ext uri="{FF2B5EF4-FFF2-40B4-BE49-F238E27FC236}">
                <a16:creationId xmlns:a16="http://schemas.microsoft.com/office/drawing/2014/main" id="{789BF248-0F07-F8A9-433D-F5F723A91744}"/>
              </a:ext>
            </a:extLst>
          </p:cNvPr>
          <p:cNvSpPr/>
          <p:nvPr/>
        </p:nvSpPr>
        <p:spPr>
          <a:xfrm>
            <a:off x="15465109" y="8258228"/>
            <a:ext cx="2822891" cy="2122208"/>
          </a:xfrm>
          <a:custGeom>
            <a:avLst/>
            <a:gdLst/>
            <a:ahLst/>
            <a:cxnLst/>
            <a:rect l="l" t="t" r="r" b="b"/>
            <a:pathLst>
              <a:path w="2822891" h="2122208">
                <a:moveTo>
                  <a:pt x="0" y="0"/>
                </a:moveTo>
                <a:lnTo>
                  <a:pt x="2822891" y="0"/>
                </a:lnTo>
                <a:lnTo>
                  <a:pt x="2822891" y="2122208"/>
                </a:lnTo>
                <a:lnTo>
                  <a:pt x="0" y="2122208"/>
                </a:lnTo>
                <a:lnTo>
                  <a:pt x="0" y="0"/>
                </a:lnTo>
                <a:close/>
              </a:path>
            </a:pathLst>
          </a:custGeom>
          <a:blipFill>
            <a:blip r:embed="rId3"/>
            <a:stretch>
              <a:fillRect l="-6383" r="-6383"/>
            </a:stretch>
          </a:blipFill>
        </p:spPr>
        <p:txBody>
          <a:bodyPr/>
          <a:lstStyle/>
          <a:p>
            <a:endParaRPr lang="en-GB"/>
          </a:p>
        </p:txBody>
      </p:sp>
      <p:sp>
        <p:nvSpPr>
          <p:cNvPr id="4" name="AutoShape 4">
            <a:extLst>
              <a:ext uri="{FF2B5EF4-FFF2-40B4-BE49-F238E27FC236}">
                <a16:creationId xmlns:a16="http://schemas.microsoft.com/office/drawing/2014/main" id="{0F516197-2A1B-5995-9A10-22A89F4BBCF1}"/>
              </a:ext>
            </a:extLst>
          </p:cNvPr>
          <p:cNvSpPr/>
          <p:nvPr/>
        </p:nvSpPr>
        <p:spPr>
          <a:xfrm flipV="1">
            <a:off x="1794490" y="1028700"/>
            <a:ext cx="0" cy="992007"/>
          </a:xfrm>
          <a:prstGeom prst="line">
            <a:avLst/>
          </a:prstGeom>
          <a:ln w="85725" cap="flat">
            <a:solidFill>
              <a:srgbClr val="101010"/>
            </a:solidFill>
            <a:prstDash val="solid"/>
            <a:headEnd type="none" w="sm" len="sm"/>
            <a:tailEnd type="none" w="sm" len="sm"/>
          </a:ln>
        </p:spPr>
        <p:txBody>
          <a:bodyPr/>
          <a:lstStyle/>
          <a:p>
            <a:endParaRPr lang="en-GB"/>
          </a:p>
        </p:txBody>
      </p:sp>
      <p:sp>
        <p:nvSpPr>
          <p:cNvPr id="5" name="TextBox 5">
            <a:extLst>
              <a:ext uri="{FF2B5EF4-FFF2-40B4-BE49-F238E27FC236}">
                <a16:creationId xmlns:a16="http://schemas.microsoft.com/office/drawing/2014/main" id="{08E9E8BB-5AD4-BC81-3633-BDF8791D235E}"/>
              </a:ext>
            </a:extLst>
          </p:cNvPr>
          <p:cNvSpPr txBox="1"/>
          <p:nvPr/>
        </p:nvSpPr>
        <p:spPr>
          <a:xfrm>
            <a:off x="2083740" y="885826"/>
            <a:ext cx="8355659" cy="1177823"/>
          </a:xfrm>
          <a:prstGeom prst="rect">
            <a:avLst/>
          </a:prstGeom>
        </p:spPr>
        <p:txBody>
          <a:bodyPr wrap="square" lIns="0" tIns="0" rIns="0" bIns="0" rtlCol="0" anchor="t">
            <a:spAutoFit/>
          </a:bodyPr>
          <a:lstStyle/>
          <a:p>
            <a:pPr algn="ctr">
              <a:lnSpc>
                <a:spcPts val="9579"/>
              </a:lnSpc>
            </a:pPr>
            <a:r>
              <a:rPr lang="en-US" sz="6842" dirty="0">
                <a:solidFill>
                  <a:srgbClr val="000000"/>
                </a:solidFill>
                <a:latin typeface="Bellefair"/>
                <a:ea typeface="Bellefair"/>
                <a:cs typeface="Bellefair"/>
                <a:sym typeface="Bellefair"/>
              </a:rPr>
              <a:t>Record Keeping Failures</a:t>
            </a:r>
          </a:p>
        </p:txBody>
      </p:sp>
      <p:sp>
        <p:nvSpPr>
          <p:cNvPr id="6" name="TextBox 6">
            <a:extLst>
              <a:ext uri="{FF2B5EF4-FFF2-40B4-BE49-F238E27FC236}">
                <a16:creationId xmlns:a16="http://schemas.microsoft.com/office/drawing/2014/main" id="{C7B28C53-A004-205E-8CBC-3029CF2FD0F2}"/>
              </a:ext>
            </a:extLst>
          </p:cNvPr>
          <p:cNvSpPr txBox="1"/>
          <p:nvPr/>
        </p:nvSpPr>
        <p:spPr>
          <a:xfrm>
            <a:off x="2083740" y="3009900"/>
            <a:ext cx="14118929" cy="7117333"/>
          </a:xfrm>
          <a:prstGeom prst="rect">
            <a:avLst/>
          </a:prstGeom>
        </p:spPr>
        <p:txBody>
          <a:bodyPr wrap="square" lIns="0" tIns="0" rIns="0" bIns="0" rtlCol="0" anchor="t">
            <a:spAutoFit/>
          </a:bodyPr>
          <a:lstStyle/>
          <a:p>
            <a:pPr algn="just">
              <a:lnSpc>
                <a:spcPts val="3680"/>
              </a:lnSpc>
            </a:pPr>
            <a:r>
              <a:rPr lang="en-US" sz="3200" dirty="0">
                <a:solidFill>
                  <a:srgbClr val="000000"/>
                </a:solidFill>
                <a:latin typeface="Montserrat"/>
                <a:ea typeface="Montserrat"/>
                <a:cs typeface="Montserrat"/>
                <a:sym typeface="Montserrat"/>
              </a:rPr>
              <a:t>Sponsors must retain:</a:t>
            </a:r>
          </a:p>
          <a:p>
            <a:pPr algn="just">
              <a:lnSpc>
                <a:spcPts val="3680"/>
              </a:lnSpc>
            </a:pPr>
            <a:endParaRPr lang="en-US" sz="3200" dirty="0">
              <a:solidFill>
                <a:srgbClr val="000000"/>
              </a:solidFill>
              <a:latin typeface="Montserrat"/>
              <a:ea typeface="Montserrat"/>
              <a:cs typeface="Montserrat"/>
              <a:sym typeface="Montserrat"/>
            </a:endParaRPr>
          </a:p>
          <a:p>
            <a:pPr algn="just">
              <a:lnSpc>
                <a:spcPts val="3680"/>
              </a:lnSpc>
            </a:pPr>
            <a:endParaRPr lang="en-US" sz="3200" dirty="0">
              <a:solidFill>
                <a:srgbClr val="000000"/>
              </a:solidFill>
              <a:latin typeface="Montserrat"/>
              <a:ea typeface="Montserrat"/>
              <a:cs typeface="Montserrat"/>
              <a:sym typeface="Montserrat"/>
            </a:endParaRPr>
          </a:p>
          <a:p>
            <a:pPr algn="just">
              <a:lnSpc>
                <a:spcPts val="3680"/>
              </a:lnSpc>
            </a:pPr>
            <a:r>
              <a:rPr lang="en-US" sz="3200" dirty="0">
                <a:solidFill>
                  <a:srgbClr val="000000"/>
                </a:solidFill>
                <a:latin typeface="Montserrat"/>
                <a:ea typeface="Montserrat"/>
                <a:cs typeface="Montserrat"/>
                <a:sym typeface="Montserrat"/>
              </a:rPr>
              <a:t>✓ Passport</a:t>
            </a:r>
          </a:p>
          <a:p>
            <a:pPr algn="just">
              <a:lnSpc>
                <a:spcPts val="3680"/>
              </a:lnSpc>
            </a:pPr>
            <a:r>
              <a:rPr lang="en-US" sz="3200" dirty="0">
                <a:solidFill>
                  <a:srgbClr val="000000"/>
                </a:solidFill>
                <a:latin typeface="Montserrat"/>
                <a:ea typeface="Montserrat"/>
                <a:cs typeface="Montserrat"/>
                <a:sym typeface="Montserrat"/>
              </a:rPr>
              <a:t>✓ BRP/eVisa evidence</a:t>
            </a:r>
          </a:p>
          <a:p>
            <a:pPr algn="just">
              <a:lnSpc>
                <a:spcPts val="3680"/>
              </a:lnSpc>
            </a:pPr>
            <a:r>
              <a:rPr lang="en-US" sz="3200" dirty="0">
                <a:solidFill>
                  <a:srgbClr val="000000"/>
                </a:solidFill>
                <a:latin typeface="Montserrat"/>
                <a:ea typeface="Montserrat"/>
                <a:cs typeface="Montserrat"/>
                <a:sym typeface="Montserrat"/>
              </a:rPr>
              <a:t>✓ Right to Work checks</a:t>
            </a:r>
          </a:p>
          <a:p>
            <a:pPr algn="just">
              <a:lnSpc>
                <a:spcPts val="3680"/>
              </a:lnSpc>
            </a:pPr>
            <a:r>
              <a:rPr lang="en-US" sz="3200" dirty="0">
                <a:solidFill>
                  <a:srgbClr val="000000"/>
                </a:solidFill>
                <a:latin typeface="Montserrat"/>
                <a:ea typeface="Montserrat"/>
                <a:cs typeface="Montserrat"/>
                <a:sym typeface="Montserrat"/>
              </a:rPr>
              <a:t>✓ NI Number</a:t>
            </a:r>
          </a:p>
          <a:p>
            <a:pPr algn="just">
              <a:lnSpc>
                <a:spcPts val="3680"/>
              </a:lnSpc>
            </a:pPr>
            <a:r>
              <a:rPr lang="en-US" sz="3200" dirty="0">
                <a:solidFill>
                  <a:srgbClr val="000000"/>
                </a:solidFill>
                <a:latin typeface="Montserrat"/>
                <a:ea typeface="Montserrat"/>
                <a:cs typeface="Montserrat"/>
                <a:sym typeface="Montserrat"/>
              </a:rPr>
              <a:t>✓ Contact details</a:t>
            </a:r>
          </a:p>
          <a:p>
            <a:pPr algn="just">
              <a:lnSpc>
                <a:spcPts val="3680"/>
              </a:lnSpc>
            </a:pPr>
            <a:r>
              <a:rPr lang="en-US" sz="3200" dirty="0">
                <a:solidFill>
                  <a:srgbClr val="000000"/>
                </a:solidFill>
                <a:latin typeface="Montserrat"/>
                <a:ea typeface="Montserrat"/>
                <a:cs typeface="Montserrat"/>
                <a:sym typeface="Montserrat"/>
              </a:rPr>
              <a:t>✓ Employment contract</a:t>
            </a:r>
          </a:p>
          <a:p>
            <a:pPr algn="just">
              <a:lnSpc>
                <a:spcPts val="3680"/>
              </a:lnSpc>
            </a:pPr>
            <a:r>
              <a:rPr lang="en-US" sz="3200" dirty="0">
                <a:solidFill>
                  <a:srgbClr val="000000"/>
                </a:solidFill>
                <a:latin typeface="Montserrat"/>
                <a:ea typeface="Montserrat"/>
                <a:cs typeface="Montserrat"/>
                <a:sym typeface="Montserrat"/>
              </a:rPr>
              <a:t>✓ DBS</a:t>
            </a:r>
          </a:p>
          <a:p>
            <a:pPr algn="just">
              <a:lnSpc>
                <a:spcPts val="3680"/>
              </a:lnSpc>
            </a:pPr>
            <a:r>
              <a:rPr lang="en-US" sz="3200" dirty="0">
                <a:solidFill>
                  <a:srgbClr val="000000"/>
                </a:solidFill>
                <a:latin typeface="Montserrat"/>
                <a:ea typeface="Montserrat"/>
                <a:cs typeface="Montserrat"/>
                <a:sym typeface="Montserrat"/>
              </a:rPr>
              <a:t>✓ Qualifications</a:t>
            </a:r>
          </a:p>
          <a:p>
            <a:pPr algn="just">
              <a:lnSpc>
                <a:spcPts val="3680"/>
              </a:lnSpc>
            </a:pPr>
            <a:r>
              <a:rPr lang="en-US" sz="3200" dirty="0">
                <a:solidFill>
                  <a:srgbClr val="000000"/>
                </a:solidFill>
                <a:latin typeface="Montserrat"/>
                <a:ea typeface="Montserrat"/>
                <a:cs typeface="Montserrat"/>
                <a:sym typeface="Montserrat"/>
              </a:rPr>
              <a:t>✓ Recruitment evidence</a:t>
            </a:r>
          </a:p>
          <a:p>
            <a:pPr algn="just">
              <a:lnSpc>
                <a:spcPts val="3680"/>
              </a:lnSpc>
            </a:pPr>
            <a:r>
              <a:rPr lang="en-US" sz="3200" dirty="0">
                <a:solidFill>
                  <a:srgbClr val="000000"/>
                </a:solidFill>
                <a:latin typeface="Montserrat"/>
                <a:ea typeface="Montserrat"/>
                <a:cs typeface="Montserrat"/>
                <a:sym typeface="Montserrat"/>
              </a:rPr>
              <a:t>✓ Salary records</a:t>
            </a:r>
          </a:p>
          <a:p>
            <a:pPr algn="just">
              <a:lnSpc>
                <a:spcPts val="3680"/>
              </a:lnSpc>
            </a:pPr>
            <a:r>
              <a:rPr lang="en-US" sz="3200" dirty="0">
                <a:solidFill>
                  <a:srgbClr val="000000"/>
                </a:solidFill>
                <a:latin typeface="Montserrat"/>
                <a:ea typeface="Montserrat"/>
                <a:cs typeface="Montserrat"/>
                <a:sym typeface="Montserrat"/>
              </a:rPr>
              <a:t>✓ Absence records</a:t>
            </a:r>
          </a:p>
          <a:p>
            <a:pPr algn="just">
              <a:lnSpc>
                <a:spcPts val="3680"/>
              </a:lnSpc>
            </a:pPr>
            <a:endParaRPr lang="en-US" sz="3200" b="1" dirty="0">
              <a:solidFill>
                <a:srgbClr val="000000"/>
              </a:solidFill>
              <a:latin typeface="Montserrat Bold"/>
              <a:ea typeface="Montserrat Bold"/>
              <a:cs typeface="Montserrat Bold"/>
              <a:sym typeface="Montserrat Bold"/>
            </a:endParaRPr>
          </a:p>
        </p:txBody>
      </p:sp>
      <p:sp>
        <p:nvSpPr>
          <p:cNvPr id="8" name="Freeform 8">
            <a:extLst>
              <a:ext uri="{FF2B5EF4-FFF2-40B4-BE49-F238E27FC236}">
                <a16:creationId xmlns:a16="http://schemas.microsoft.com/office/drawing/2014/main" id="{27A26E54-030C-D2C6-1E68-32552AAAACB9}"/>
              </a:ext>
            </a:extLst>
          </p:cNvPr>
          <p:cNvSpPr/>
          <p:nvPr/>
        </p:nvSpPr>
        <p:spPr>
          <a:xfrm>
            <a:off x="1539812" y="2946507"/>
            <a:ext cx="509358" cy="744947"/>
          </a:xfrm>
          <a:custGeom>
            <a:avLst/>
            <a:gdLst/>
            <a:ahLst/>
            <a:cxnLst/>
            <a:rect l="l" t="t" r="r" b="b"/>
            <a:pathLst>
              <a:path w="509358" h="744947">
                <a:moveTo>
                  <a:pt x="0" y="0"/>
                </a:moveTo>
                <a:lnTo>
                  <a:pt x="509357" y="0"/>
                </a:lnTo>
                <a:lnTo>
                  <a:pt x="509357" y="744948"/>
                </a:lnTo>
                <a:lnTo>
                  <a:pt x="0" y="74494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9" name="Freeform 9">
            <a:extLst>
              <a:ext uri="{FF2B5EF4-FFF2-40B4-BE49-F238E27FC236}">
                <a16:creationId xmlns:a16="http://schemas.microsoft.com/office/drawing/2014/main" id="{E7F508C3-299E-E3B7-7480-78944A49ABEB}"/>
              </a:ext>
            </a:extLst>
          </p:cNvPr>
          <p:cNvSpPr/>
          <p:nvPr/>
        </p:nvSpPr>
        <p:spPr>
          <a:xfrm>
            <a:off x="1502281" y="4430902"/>
            <a:ext cx="509358" cy="744947"/>
          </a:xfrm>
          <a:custGeom>
            <a:avLst/>
            <a:gdLst/>
            <a:ahLst/>
            <a:cxnLst/>
            <a:rect l="l" t="t" r="r" b="b"/>
            <a:pathLst>
              <a:path w="509358" h="744947">
                <a:moveTo>
                  <a:pt x="0" y="0"/>
                </a:moveTo>
                <a:lnTo>
                  <a:pt x="509357" y="0"/>
                </a:lnTo>
                <a:lnTo>
                  <a:pt x="509357" y="744947"/>
                </a:lnTo>
                <a:lnTo>
                  <a:pt x="0" y="74494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Tree>
    <p:extLst>
      <p:ext uri="{BB962C8B-B14F-4D97-AF65-F5344CB8AC3E}">
        <p14:creationId xmlns:p14="http://schemas.microsoft.com/office/powerpoint/2010/main" val="14552458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101010"/>
        </a:solidFill>
        <a:effectLst/>
      </p:bgPr>
    </p:bg>
    <p:spTree>
      <p:nvGrpSpPr>
        <p:cNvPr id="1" name="">
          <a:extLst>
            <a:ext uri="{FF2B5EF4-FFF2-40B4-BE49-F238E27FC236}">
              <a16:creationId xmlns:a16="http://schemas.microsoft.com/office/drawing/2014/main" id="{34B00902-B569-E685-DB65-F341BD4C393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5403525-E4F2-BEA6-BB92-5C14901E2DDE}"/>
              </a:ext>
            </a:extLst>
          </p:cNvPr>
          <p:cNvSpPr/>
          <p:nvPr/>
        </p:nvSpPr>
        <p:spPr>
          <a:xfrm>
            <a:off x="-381000" y="-208635"/>
            <a:ext cx="19000559" cy="11371935"/>
          </a:xfrm>
          <a:custGeom>
            <a:avLst/>
            <a:gdLst/>
            <a:ahLst/>
            <a:cxnLst/>
            <a:rect l="l" t="t" r="r" b="b"/>
            <a:pathLst>
              <a:path w="18738329" h="10704271">
                <a:moveTo>
                  <a:pt x="0" y="0"/>
                </a:moveTo>
                <a:lnTo>
                  <a:pt x="18738329" y="0"/>
                </a:lnTo>
                <a:lnTo>
                  <a:pt x="18738329" y="10704270"/>
                </a:lnTo>
                <a:lnTo>
                  <a:pt x="0" y="10704270"/>
                </a:lnTo>
                <a:lnTo>
                  <a:pt x="0" y="0"/>
                </a:lnTo>
                <a:close/>
              </a:path>
            </a:pathLst>
          </a:custGeom>
          <a:blipFill>
            <a:blip r:embed="rId2"/>
            <a:stretch>
              <a:fillRect/>
            </a:stretch>
          </a:blipFill>
        </p:spPr>
        <p:txBody>
          <a:bodyPr/>
          <a:lstStyle/>
          <a:p>
            <a:endParaRPr lang="en-GB" dirty="0"/>
          </a:p>
        </p:txBody>
      </p:sp>
      <p:sp>
        <p:nvSpPr>
          <p:cNvPr id="3" name="Freeform 3">
            <a:extLst>
              <a:ext uri="{FF2B5EF4-FFF2-40B4-BE49-F238E27FC236}">
                <a16:creationId xmlns:a16="http://schemas.microsoft.com/office/drawing/2014/main" id="{5E64F2B1-F2B4-BA1A-6BE2-95DC0988597F}"/>
              </a:ext>
            </a:extLst>
          </p:cNvPr>
          <p:cNvSpPr/>
          <p:nvPr/>
        </p:nvSpPr>
        <p:spPr>
          <a:xfrm>
            <a:off x="15465109" y="8258228"/>
            <a:ext cx="2822891" cy="2122208"/>
          </a:xfrm>
          <a:custGeom>
            <a:avLst/>
            <a:gdLst/>
            <a:ahLst/>
            <a:cxnLst/>
            <a:rect l="l" t="t" r="r" b="b"/>
            <a:pathLst>
              <a:path w="2822891" h="2122208">
                <a:moveTo>
                  <a:pt x="0" y="0"/>
                </a:moveTo>
                <a:lnTo>
                  <a:pt x="2822891" y="0"/>
                </a:lnTo>
                <a:lnTo>
                  <a:pt x="2822891" y="2122208"/>
                </a:lnTo>
                <a:lnTo>
                  <a:pt x="0" y="2122208"/>
                </a:lnTo>
                <a:lnTo>
                  <a:pt x="0" y="0"/>
                </a:lnTo>
                <a:close/>
              </a:path>
            </a:pathLst>
          </a:custGeom>
          <a:blipFill>
            <a:blip r:embed="rId3"/>
            <a:stretch>
              <a:fillRect l="-6383" r="-6383"/>
            </a:stretch>
          </a:blipFill>
        </p:spPr>
        <p:txBody>
          <a:bodyPr/>
          <a:lstStyle/>
          <a:p>
            <a:endParaRPr lang="en-GB"/>
          </a:p>
        </p:txBody>
      </p:sp>
      <p:sp>
        <p:nvSpPr>
          <p:cNvPr id="4" name="AutoShape 4">
            <a:extLst>
              <a:ext uri="{FF2B5EF4-FFF2-40B4-BE49-F238E27FC236}">
                <a16:creationId xmlns:a16="http://schemas.microsoft.com/office/drawing/2014/main" id="{23D921EF-4F21-0684-2AD0-C40D7649DC34}"/>
              </a:ext>
            </a:extLst>
          </p:cNvPr>
          <p:cNvSpPr/>
          <p:nvPr/>
        </p:nvSpPr>
        <p:spPr>
          <a:xfrm flipV="1">
            <a:off x="1794490" y="1028700"/>
            <a:ext cx="0" cy="992007"/>
          </a:xfrm>
          <a:prstGeom prst="line">
            <a:avLst/>
          </a:prstGeom>
          <a:ln w="85725" cap="flat">
            <a:solidFill>
              <a:srgbClr val="101010"/>
            </a:solidFill>
            <a:prstDash val="solid"/>
            <a:headEnd type="none" w="sm" len="sm"/>
            <a:tailEnd type="none" w="sm" len="sm"/>
          </a:ln>
        </p:spPr>
        <p:txBody>
          <a:bodyPr/>
          <a:lstStyle/>
          <a:p>
            <a:endParaRPr lang="en-GB"/>
          </a:p>
        </p:txBody>
      </p:sp>
      <p:sp>
        <p:nvSpPr>
          <p:cNvPr id="5" name="TextBox 5">
            <a:extLst>
              <a:ext uri="{FF2B5EF4-FFF2-40B4-BE49-F238E27FC236}">
                <a16:creationId xmlns:a16="http://schemas.microsoft.com/office/drawing/2014/main" id="{42E744AC-2322-26D5-32E1-BDC222F7054B}"/>
              </a:ext>
            </a:extLst>
          </p:cNvPr>
          <p:cNvSpPr txBox="1"/>
          <p:nvPr/>
        </p:nvSpPr>
        <p:spPr>
          <a:xfrm>
            <a:off x="2083741" y="885826"/>
            <a:ext cx="6222060" cy="1177823"/>
          </a:xfrm>
          <a:prstGeom prst="rect">
            <a:avLst/>
          </a:prstGeom>
        </p:spPr>
        <p:txBody>
          <a:bodyPr wrap="square" lIns="0" tIns="0" rIns="0" bIns="0" rtlCol="0" anchor="t">
            <a:spAutoFit/>
          </a:bodyPr>
          <a:lstStyle/>
          <a:p>
            <a:pPr algn="ctr">
              <a:lnSpc>
                <a:spcPts val="9579"/>
              </a:lnSpc>
            </a:pPr>
            <a:r>
              <a:rPr lang="en-US" sz="6842" dirty="0">
                <a:solidFill>
                  <a:srgbClr val="000000"/>
                </a:solidFill>
                <a:latin typeface="Bellefair"/>
                <a:ea typeface="Bellefair"/>
                <a:cs typeface="Bellefair"/>
                <a:sym typeface="Bellefair"/>
              </a:rPr>
              <a:t>Reporting Duties</a:t>
            </a:r>
          </a:p>
        </p:txBody>
      </p:sp>
      <p:sp>
        <p:nvSpPr>
          <p:cNvPr id="6" name="TextBox 6">
            <a:extLst>
              <a:ext uri="{FF2B5EF4-FFF2-40B4-BE49-F238E27FC236}">
                <a16:creationId xmlns:a16="http://schemas.microsoft.com/office/drawing/2014/main" id="{C1B2E853-F39E-8949-4CDE-30C847C69C83}"/>
              </a:ext>
            </a:extLst>
          </p:cNvPr>
          <p:cNvSpPr txBox="1"/>
          <p:nvPr/>
        </p:nvSpPr>
        <p:spPr>
          <a:xfrm>
            <a:off x="2083740" y="3009900"/>
            <a:ext cx="14118929" cy="5219378"/>
          </a:xfrm>
          <a:prstGeom prst="rect">
            <a:avLst/>
          </a:prstGeom>
        </p:spPr>
        <p:txBody>
          <a:bodyPr wrap="square" lIns="0" tIns="0" rIns="0" bIns="0" rtlCol="0" anchor="t">
            <a:spAutoFit/>
          </a:bodyPr>
          <a:lstStyle/>
          <a:p>
            <a:pPr algn="just">
              <a:lnSpc>
                <a:spcPts val="3680"/>
              </a:lnSpc>
            </a:pPr>
            <a:r>
              <a:rPr lang="en-US" sz="3200" dirty="0">
                <a:solidFill>
                  <a:srgbClr val="000000"/>
                </a:solidFill>
                <a:latin typeface="Montserrat"/>
                <a:ea typeface="Montserrat"/>
                <a:cs typeface="Montserrat"/>
                <a:sym typeface="Montserrat"/>
              </a:rPr>
              <a:t>Report via SMS within required timescales:</a:t>
            </a:r>
          </a:p>
          <a:p>
            <a:pPr algn="just">
              <a:lnSpc>
                <a:spcPts val="3680"/>
              </a:lnSpc>
            </a:pPr>
            <a:endParaRPr lang="en-US" sz="3200" dirty="0">
              <a:solidFill>
                <a:srgbClr val="000000"/>
              </a:solidFill>
              <a:latin typeface="Montserrat"/>
              <a:ea typeface="Montserrat"/>
              <a:cs typeface="Montserrat"/>
              <a:sym typeface="Montserrat"/>
            </a:endParaRPr>
          </a:p>
          <a:p>
            <a:pPr algn="just">
              <a:lnSpc>
                <a:spcPts val="3680"/>
              </a:lnSpc>
            </a:pPr>
            <a:endParaRPr lang="en-US" sz="3200" dirty="0">
              <a:solidFill>
                <a:srgbClr val="000000"/>
              </a:solidFill>
              <a:latin typeface="Montserrat"/>
              <a:ea typeface="Montserrat"/>
              <a:cs typeface="Montserrat"/>
              <a:sym typeface="Montserrat"/>
            </a:endParaRPr>
          </a:p>
          <a:p>
            <a:pPr algn="just">
              <a:lnSpc>
                <a:spcPts val="3680"/>
              </a:lnSpc>
            </a:pPr>
            <a:r>
              <a:rPr lang="en-US" sz="3200" dirty="0">
                <a:solidFill>
                  <a:srgbClr val="000000"/>
                </a:solidFill>
                <a:latin typeface="Montserrat"/>
                <a:ea typeface="Montserrat"/>
                <a:cs typeface="Montserrat"/>
                <a:sym typeface="Montserrat"/>
              </a:rPr>
              <a:t>Worker resigns</a:t>
            </a:r>
          </a:p>
          <a:p>
            <a:pPr algn="just">
              <a:lnSpc>
                <a:spcPts val="3680"/>
              </a:lnSpc>
            </a:pPr>
            <a:r>
              <a:rPr lang="en-US" sz="3200" dirty="0">
                <a:solidFill>
                  <a:srgbClr val="000000"/>
                </a:solidFill>
                <a:latin typeface="Montserrat"/>
                <a:ea typeface="Montserrat"/>
                <a:cs typeface="Montserrat"/>
                <a:sym typeface="Montserrat"/>
              </a:rPr>
              <a:t>Worker dismissed</a:t>
            </a:r>
          </a:p>
          <a:p>
            <a:pPr algn="just">
              <a:lnSpc>
                <a:spcPts val="3680"/>
              </a:lnSpc>
            </a:pPr>
            <a:r>
              <a:rPr lang="en-US" sz="3200" dirty="0">
                <a:solidFill>
                  <a:srgbClr val="000000"/>
                </a:solidFill>
                <a:latin typeface="Montserrat"/>
                <a:ea typeface="Montserrat"/>
                <a:cs typeface="Montserrat"/>
                <a:sym typeface="Montserrat"/>
              </a:rPr>
              <a:t>Worker absent without permission</a:t>
            </a:r>
          </a:p>
          <a:p>
            <a:pPr algn="just">
              <a:lnSpc>
                <a:spcPts val="3680"/>
              </a:lnSpc>
            </a:pPr>
            <a:r>
              <a:rPr lang="en-US" sz="3200" dirty="0">
                <a:solidFill>
                  <a:srgbClr val="000000"/>
                </a:solidFill>
                <a:latin typeface="Montserrat"/>
                <a:ea typeface="Montserrat"/>
                <a:cs typeface="Montserrat"/>
                <a:sym typeface="Montserrat"/>
              </a:rPr>
              <a:t>Salary changes</a:t>
            </a:r>
          </a:p>
          <a:p>
            <a:pPr algn="just">
              <a:lnSpc>
                <a:spcPts val="3680"/>
              </a:lnSpc>
            </a:pPr>
            <a:r>
              <a:rPr lang="en-US" sz="3200" dirty="0">
                <a:solidFill>
                  <a:srgbClr val="000000"/>
                </a:solidFill>
                <a:latin typeface="Montserrat"/>
                <a:ea typeface="Montserrat"/>
                <a:cs typeface="Montserrat"/>
                <a:sym typeface="Montserrat"/>
              </a:rPr>
              <a:t>Change of work location</a:t>
            </a:r>
          </a:p>
          <a:p>
            <a:pPr algn="just">
              <a:lnSpc>
                <a:spcPts val="3680"/>
              </a:lnSpc>
            </a:pPr>
            <a:r>
              <a:rPr lang="en-US" sz="3200" dirty="0">
                <a:solidFill>
                  <a:srgbClr val="000000"/>
                </a:solidFill>
                <a:latin typeface="Montserrat"/>
                <a:ea typeface="Montserrat"/>
                <a:cs typeface="Montserrat"/>
                <a:sym typeface="Montserrat"/>
              </a:rPr>
              <a:t>Significant changes to duties</a:t>
            </a:r>
          </a:p>
          <a:p>
            <a:pPr algn="just">
              <a:lnSpc>
                <a:spcPts val="3680"/>
              </a:lnSpc>
            </a:pPr>
            <a:r>
              <a:rPr lang="en-US" sz="3200" dirty="0">
                <a:solidFill>
                  <a:srgbClr val="000000"/>
                </a:solidFill>
                <a:latin typeface="Montserrat"/>
                <a:ea typeface="Montserrat"/>
                <a:cs typeface="Montserrat"/>
                <a:sym typeface="Montserrat"/>
              </a:rPr>
              <a:t>Change of company ownership</a:t>
            </a:r>
          </a:p>
          <a:p>
            <a:pPr algn="just">
              <a:lnSpc>
                <a:spcPts val="3680"/>
              </a:lnSpc>
            </a:pPr>
            <a:r>
              <a:rPr lang="en-US" sz="3200" dirty="0">
                <a:solidFill>
                  <a:srgbClr val="000000"/>
                </a:solidFill>
                <a:latin typeface="Montserrat"/>
                <a:ea typeface="Montserrat"/>
                <a:cs typeface="Montserrat"/>
                <a:sym typeface="Montserrat"/>
              </a:rPr>
              <a:t>Business merger</a:t>
            </a:r>
            <a:endParaRPr lang="en-US" sz="3200" b="1" dirty="0">
              <a:solidFill>
                <a:srgbClr val="000000"/>
              </a:solidFill>
              <a:latin typeface="Montserrat Bold"/>
              <a:ea typeface="Montserrat Bold"/>
              <a:cs typeface="Montserrat Bold"/>
              <a:sym typeface="Montserrat Bold"/>
            </a:endParaRPr>
          </a:p>
        </p:txBody>
      </p:sp>
      <p:sp>
        <p:nvSpPr>
          <p:cNvPr id="8" name="Freeform 8">
            <a:extLst>
              <a:ext uri="{FF2B5EF4-FFF2-40B4-BE49-F238E27FC236}">
                <a16:creationId xmlns:a16="http://schemas.microsoft.com/office/drawing/2014/main" id="{77C9B11C-E4F0-B73D-0C72-1CFA49DBCE81}"/>
              </a:ext>
            </a:extLst>
          </p:cNvPr>
          <p:cNvSpPr/>
          <p:nvPr/>
        </p:nvSpPr>
        <p:spPr>
          <a:xfrm>
            <a:off x="1539812" y="2946507"/>
            <a:ext cx="509358" cy="744947"/>
          </a:xfrm>
          <a:custGeom>
            <a:avLst/>
            <a:gdLst/>
            <a:ahLst/>
            <a:cxnLst/>
            <a:rect l="l" t="t" r="r" b="b"/>
            <a:pathLst>
              <a:path w="509358" h="744947">
                <a:moveTo>
                  <a:pt x="0" y="0"/>
                </a:moveTo>
                <a:lnTo>
                  <a:pt x="509357" y="0"/>
                </a:lnTo>
                <a:lnTo>
                  <a:pt x="509357" y="744948"/>
                </a:lnTo>
                <a:lnTo>
                  <a:pt x="0" y="74494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9" name="Freeform 9">
            <a:extLst>
              <a:ext uri="{FF2B5EF4-FFF2-40B4-BE49-F238E27FC236}">
                <a16:creationId xmlns:a16="http://schemas.microsoft.com/office/drawing/2014/main" id="{F877F052-1DB0-FE04-51D6-8BC90DE1EDB3}"/>
              </a:ext>
            </a:extLst>
          </p:cNvPr>
          <p:cNvSpPr/>
          <p:nvPr/>
        </p:nvSpPr>
        <p:spPr>
          <a:xfrm>
            <a:off x="1502281" y="4430902"/>
            <a:ext cx="509358" cy="744947"/>
          </a:xfrm>
          <a:custGeom>
            <a:avLst/>
            <a:gdLst/>
            <a:ahLst/>
            <a:cxnLst/>
            <a:rect l="l" t="t" r="r" b="b"/>
            <a:pathLst>
              <a:path w="509358" h="744947">
                <a:moveTo>
                  <a:pt x="0" y="0"/>
                </a:moveTo>
                <a:lnTo>
                  <a:pt x="509357" y="0"/>
                </a:lnTo>
                <a:lnTo>
                  <a:pt x="509357" y="744947"/>
                </a:lnTo>
                <a:lnTo>
                  <a:pt x="0" y="74494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Tree>
    <p:extLst>
      <p:ext uri="{BB962C8B-B14F-4D97-AF65-F5344CB8AC3E}">
        <p14:creationId xmlns:p14="http://schemas.microsoft.com/office/powerpoint/2010/main" val="2736768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101010"/>
        </a:solidFill>
        <a:effectLst/>
      </p:bgPr>
    </p:bg>
    <p:spTree>
      <p:nvGrpSpPr>
        <p:cNvPr id="1" name="">
          <a:extLst>
            <a:ext uri="{FF2B5EF4-FFF2-40B4-BE49-F238E27FC236}">
              <a16:creationId xmlns:a16="http://schemas.microsoft.com/office/drawing/2014/main" id="{1D163B45-9A88-3899-9B6D-C681DC8503C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A318170-44EC-BCB6-827A-A61A1B879463}"/>
              </a:ext>
            </a:extLst>
          </p:cNvPr>
          <p:cNvSpPr/>
          <p:nvPr/>
        </p:nvSpPr>
        <p:spPr>
          <a:xfrm>
            <a:off x="-357076" y="-266700"/>
            <a:ext cx="19000559" cy="11371935"/>
          </a:xfrm>
          <a:custGeom>
            <a:avLst/>
            <a:gdLst/>
            <a:ahLst/>
            <a:cxnLst/>
            <a:rect l="l" t="t" r="r" b="b"/>
            <a:pathLst>
              <a:path w="18738329" h="10704271">
                <a:moveTo>
                  <a:pt x="0" y="0"/>
                </a:moveTo>
                <a:lnTo>
                  <a:pt x="18738329" y="0"/>
                </a:lnTo>
                <a:lnTo>
                  <a:pt x="18738329" y="10704270"/>
                </a:lnTo>
                <a:lnTo>
                  <a:pt x="0" y="10704270"/>
                </a:lnTo>
                <a:lnTo>
                  <a:pt x="0" y="0"/>
                </a:lnTo>
                <a:close/>
              </a:path>
            </a:pathLst>
          </a:custGeom>
          <a:blipFill>
            <a:blip r:embed="rId2"/>
            <a:stretch>
              <a:fillRect/>
            </a:stretch>
          </a:blipFill>
        </p:spPr>
        <p:txBody>
          <a:bodyPr/>
          <a:lstStyle/>
          <a:p>
            <a:endParaRPr lang="en-GB" dirty="0"/>
          </a:p>
        </p:txBody>
      </p:sp>
      <p:sp>
        <p:nvSpPr>
          <p:cNvPr id="3" name="Freeform 3">
            <a:extLst>
              <a:ext uri="{FF2B5EF4-FFF2-40B4-BE49-F238E27FC236}">
                <a16:creationId xmlns:a16="http://schemas.microsoft.com/office/drawing/2014/main" id="{473D399E-96E3-B707-C711-D35D341B8CBE}"/>
              </a:ext>
            </a:extLst>
          </p:cNvPr>
          <p:cNvSpPr/>
          <p:nvPr/>
        </p:nvSpPr>
        <p:spPr>
          <a:xfrm>
            <a:off x="15465109" y="8258228"/>
            <a:ext cx="2822891" cy="2122208"/>
          </a:xfrm>
          <a:custGeom>
            <a:avLst/>
            <a:gdLst/>
            <a:ahLst/>
            <a:cxnLst/>
            <a:rect l="l" t="t" r="r" b="b"/>
            <a:pathLst>
              <a:path w="2822891" h="2122208">
                <a:moveTo>
                  <a:pt x="0" y="0"/>
                </a:moveTo>
                <a:lnTo>
                  <a:pt x="2822891" y="0"/>
                </a:lnTo>
                <a:lnTo>
                  <a:pt x="2822891" y="2122208"/>
                </a:lnTo>
                <a:lnTo>
                  <a:pt x="0" y="2122208"/>
                </a:lnTo>
                <a:lnTo>
                  <a:pt x="0" y="0"/>
                </a:lnTo>
                <a:close/>
              </a:path>
            </a:pathLst>
          </a:custGeom>
          <a:blipFill>
            <a:blip r:embed="rId3"/>
            <a:stretch>
              <a:fillRect l="-6383" r="-6383"/>
            </a:stretch>
          </a:blipFill>
        </p:spPr>
        <p:txBody>
          <a:bodyPr/>
          <a:lstStyle/>
          <a:p>
            <a:endParaRPr lang="en-GB"/>
          </a:p>
        </p:txBody>
      </p:sp>
      <p:sp>
        <p:nvSpPr>
          <p:cNvPr id="4" name="AutoShape 4">
            <a:extLst>
              <a:ext uri="{FF2B5EF4-FFF2-40B4-BE49-F238E27FC236}">
                <a16:creationId xmlns:a16="http://schemas.microsoft.com/office/drawing/2014/main" id="{5F2235A8-3C08-9566-5FAB-B35C505F67F2}"/>
              </a:ext>
            </a:extLst>
          </p:cNvPr>
          <p:cNvSpPr/>
          <p:nvPr/>
        </p:nvSpPr>
        <p:spPr>
          <a:xfrm flipV="1">
            <a:off x="1794490" y="1028700"/>
            <a:ext cx="0" cy="992007"/>
          </a:xfrm>
          <a:prstGeom prst="line">
            <a:avLst/>
          </a:prstGeom>
          <a:ln w="85725" cap="flat">
            <a:solidFill>
              <a:srgbClr val="101010"/>
            </a:solidFill>
            <a:prstDash val="solid"/>
            <a:headEnd type="none" w="sm" len="sm"/>
            <a:tailEnd type="none" w="sm" len="sm"/>
          </a:ln>
        </p:spPr>
        <p:txBody>
          <a:bodyPr/>
          <a:lstStyle/>
          <a:p>
            <a:endParaRPr lang="en-GB"/>
          </a:p>
        </p:txBody>
      </p:sp>
      <p:sp>
        <p:nvSpPr>
          <p:cNvPr id="5" name="TextBox 5">
            <a:extLst>
              <a:ext uri="{FF2B5EF4-FFF2-40B4-BE49-F238E27FC236}">
                <a16:creationId xmlns:a16="http://schemas.microsoft.com/office/drawing/2014/main" id="{5F7AF307-924F-9DAD-DC1B-E977CA7AB5C0}"/>
              </a:ext>
            </a:extLst>
          </p:cNvPr>
          <p:cNvSpPr txBox="1"/>
          <p:nvPr/>
        </p:nvSpPr>
        <p:spPr>
          <a:xfrm>
            <a:off x="2083740" y="885827"/>
            <a:ext cx="8812857" cy="1177823"/>
          </a:xfrm>
          <a:prstGeom prst="rect">
            <a:avLst/>
          </a:prstGeom>
        </p:spPr>
        <p:txBody>
          <a:bodyPr wrap="square" lIns="0" tIns="0" rIns="0" bIns="0" rtlCol="0" anchor="t">
            <a:spAutoFit/>
          </a:bodyPr>
          <a:lstStyle/>
          <a:p>
            <a:pPr algn="ctr">
              <a:lnSpc>
                <a:spcPts val="9579"/>
              </a:lnSpc>
            </a:pPr>
            <a:r>
              <a:rPr lang="en-US" sz="6842" dirty="0">
                <a:solidFill>
                  <a:srgbClr val="000000"/>
                </a:solidFill>
                <a:latin typeface="Bellefair"/>
                <a:ea typeface="Bellefair"/>
                <a:cs typeface="Bellefair"/>
                <a:sym typeface="Bellefair"/>
              </a:rPr>
              <a:t>UKVI Compliance Visits</a:t>
            </a:r>
          </a:p>
        </p:txBody>
      </p:sp>
      <p:sp>
        <p:nvSpPr>
          <p:cNvPr id="6" name="TextBox 6">
            <a:extLst>
              <a:ext uri="{FF2B5EF4-FFF2-40B4-BE49-F238E27FC236}">
                <a16:creationId xmlns:a16="http://schemas.microsoft.com/office/drawing/2014/main" id="{95C1B8F4-8D7F-2A0B-5906-ABEAB1F82424}"/>
              </a:ext>
            </a:extLst>
          </p:cNvPr>
          <p:cNvSpPr txBox="1"/>
          <p:nvPr/>
        </p:nvSpPr>
        <p:spPr>
          <a:xfrm>
            <a:off x="2083740" y="3009900"/>
            <a:ext cx="14118929" cy="6168355"/>
          </a:xfrm>
          <a:prstGeom prst="rect">
            <a:avLst/>
          </a:prstGeom>
        </p:spPr>
        <p:txBody>
          <a:bodyPr wrap="square" lIns="0" tIns="0" rIns="0" bIns="0" rtlCol="0" anchor="t">
            <a:spAutoFit/>
          </a:bodyPr>
          <a:lstStyle/>
          <a:p>
            <a:pPr algn="just">
              <a:lnSpc>
                <a:spcPts val="3680"/>
              </a:lnSpc>
            </a:pPr>
            <a:r>
              <a:rPr lang="en-US" sz="3200" dirty="0">
                <a:solidFill>
                  <a:srgbClr val="000000"/>
                </a:solidFill>
                <a:latin typeface="Montserrat"/>
                <a:ea typeface="Montserrat"/>
                <a:cs typeface="Montserrat"/>
                <a:sym typeface="Montserrat"/>
              </a:rPr>
              <a:t>Visits may be:</a:t>
            </a:r>
          </a:p>
          <a:p>
            <a:pPr algn="just">
              <a:lnSpc>
                <a:spcPts val="3680"/>
              </a:lnSpc>
            </a:pPr>
            <a:endParaRPr lang="en-US" sz="3200" dirty="0">
              <a:solidFill>
                <a:srgbClr val="000000"/>
              </a:solidFill>
              <a:latin typeface="Montserrat"/>
              <a:ea typeface="Montserrat"/>
              <a:cs typeface="Montserrat"/>
              <a:sym typeface="Montserrat"/>
            </a:endParaRPr>
          </a:p>
          <a:p>
            <a:pPr marL="457200" indent="-457200" algn="just">
              <a:lnSpc>
                <a:spcPts val="3680"/>
              </a:lnSpc>
              <a:buFont typeface="Arial" panose="020B0604020202020204" pitchFamily="34" charset="0"/>
              <a:buChar char="•"/>
            </a:pPr>
            <a:r>
              <a:rPr lang="en-US" sz="3200" dirty="0">
                <a:solidFill>
                  <a:srgbClr val="000000"/>
                </a:solidFill>
                <a:latin typeface="Montserrat"/>
                <a:ea typeface="Montserrat"/>
                <a:cs typeface="Montserrat"/>
                <a:sym typeface="Montserrat"/>
              </a:rPr>
              <a:t>Announced</a:t>
            </a:r>
          </a:p>
          <a:p>
            <a:pPr marL="457200" indent="-457200" algn="just">
              <a:lnSpc>
                <a:spcPts val="3680"/>
              </a:lnSpc>
              <a:buFont typeface="Arial" panose="020B0604020202020204" pitchFamily="34" charset="0"/>
              <a:buChar char="•"/>
            </a:pPr>
            <a:r>
              <a:rPr lang="en-US" sz="3200" dirty="0">
                <a:solidFill>
                  <a:srgbClr val="000000"/>
                </a:solidFill>
                <a:latin typeface="Montserrat"/>
                <a:ea typeface="Montserrat"/>
                <a:cs typeface="Montserrat"/>
                <a:sym typeface="Montserrat"/>
              </a:rPr>
              <a:t>Unannounced</a:t>
            </a:r>
          </a:p>
          <a:p>
            <a:pPr algn="just">
              <a:lnSpc>
                <a:spcPts val="3680"/>
              </a:lnSpc>
            </a:pPr>
            <a:endParaRPr lang="en-US" sz="3200" dirty="0">
              <a:solidFill>
                <a:srgbClr val="000000"/>
              </a:solidFill>
              <a:latin typeface="Montserrat"/>
              <a:ea typeface="Montserrat"/>
              <a:cs typeface="Montserrat"/>
              <a:sym typeface="Montserrat"/>
            </a:endParaRPr>
          </a:p>
          <a:p>
            <a:pPr algn="just">
              <a:lnSpc>
                <a:spcPts val="3680"/>
              </a:lnSpc>
            </a:pPr>
            <a:endParaRPr lang="en-US" sz="3200" dirty="0">
              <a:solidFill>
                <a:srgbClr val="000000"/>
              </a:solidFill>
              <a:latin typeface="Montserrat"/>
              <a:ea typeface="Montserrat"/>
              <a:cs typeface="Montserrat"/>
              <a:sym typeface="Montserrat"/>
            </a:endParaRPr>
          </a:p>
          <a:p>
            <a:pPr algn="just">
              <a:lnSpc>
                <a:spcPts val="3680"/>
              </a:lnSpc>
            </a:pPr>
            <a:r>
              <a:rPr lang="en-US" sz="3200" dirty="0">
                <a:solidFill>
                  <a:srgbClr val="000000"/>
                </a:solidFill>
                <a:latin typeface="Montserrat"/>
                <a:ea typeface="Montserrat"/>
                <a:cs typeface="Montserrat"/>
                <a:sym typeface="Montserrat"/>
              </a:rPr>
              <a:t>Inspectors commonly interview:</a:t>
            </a:r>
          </a:p>
          <a:p>
            <a:pPr algn="just">
              <a:lnSpc>
                <a:spcPts val="3680"/>
              </a:lnSpc>
            </a:pPr>
            <a:endParaRPr lang="en-US" sz="3200" dirty="0">
              <a:solidFill>
                <a:srgbClr val="000000"/>
              </a:solidFill>
              <a:latin typeface="Montserrat"/>
              <a:ea typeface="Montserrat"/>
              <a:cs typeface="Montserrat"/>
              <a:sym typeface="Montserrat"/>
            </a:endParaRPr>
          </a:p>
          <a:p>
            <a:pPr marL="457200" indent="-457200" algn="just">
              <a:lnSpc>
                <a:spcPts val="3680"/>
              </a:lnSpc>
              <a:buFont typeface="Arial" panose="020B0604020202020204" pitchFamily="34" charset="0"/>
              <a:buChar char="•"/>
            </a:pPr>
            <a:r>
              <a:rPr lang="en-US" sz="3200" dirty="0">
                <a:solidFill>
                  <a:srgbClr val="000000"/>
                </a:solidFill>
                <a:latin typeface="Montserrat"/>
                <a:ea typeface="Montserrat"/>
                <a:cs typeface="Montserrat"/>
                <a:sym typeface="Montserrat"/>
              </a:rPr>
              <a:t>Directors</a:t>
            </a:r>
          </a:p>
          <a:p>
            <a:pPr marL="457200" indent="-457200" algn="just">
              <a:lnSpc>
                <a:spcPts val="3680"/>
              </a:lnSpc>
              <a:buFont typeface="Arial" panose="020B0604020202020204" pitchFamily="34" charset="0"/>
              <a:buChar char="•"/>
            </a:pPr>
            <a:r>
              <a:rPr lang="en-US" sz="3200" dirty="0">
                <a:solidFill>
                  <a:srgbClr val="000000"/>
                </a:solidFill>
                <a:latin typeface="Montserrat"/>
                <a:ea typeface="Montserrat"/>
                <a:cs typeface="Montserrat"/>
                <a:sym typeface="Montserrat"/>
              </a:rPr>
              <a:t>HR</a:t>
            </a:r>
          </a:p>
          <a:p>
            <a:pPr marL="457200" indent="-457200" algn="just">
              <a:lnSpc>
                <a:spcPts val="3680"/>
              </a:lnSpc>
              <a:buFont typeface="Arial" panose="020B0604020202020204" pitchFamily="34" charset="0"/>
              <a:buChar char="•"/>
            </a:pPr>
            <a:r>
              <a:rPr lang="en-US" sz="3200" dirty="0">
                <a:solidFill>
                  <a:srgbClr val="000000"/>
                </a:solidFill>
                <a:latin typeface="Montserrat"/>
                <a:ea typeface="Montserrat"/>
                <a:cs typeface="Montserrat"/>
                <a:sym typeface="Montserrat"/>
              </a:rPr>
              <a:t>Level 1 Users</a:t>
            </a:r>
          </a:p>
          <a:p>
            <a:pPr marL="457200" indent="-457200" algn="just">
              <a:lnSpc>
                <a:spcPts val="3680"/>
              </a:lnSpc>
              <a:buFont typeface="Arial" panose="020B0604020202020204" pitchFamily="34" charset="0"/>
              <a:buChar char="•"/>
            </a:pPr>
            <a:r>
              <a:rPr lang="en-US" sz="3200" dirty="0">
                <a:solidFill>
                  <a:srgbClr val="000000"/>
                </a:solidFill>
                <a:latin typeface="Montserrat"/>
                <a:ea typeface="Montserrat"/>
                <a:cs typeface="Montserrat"/>
                <a:sym typeface="Montserrat"/>
              </a:rPr>
              <a:t>Registered Managers</a:t>
            </a:r>
          </a:p>
          <a:p>
            <a:pPr marL="457200" indent="-457200" algn="just">
              <a:lnSpc>
                <a:spcPts val="3680"/>
              </a:lnSpc>
              <a:buFont typeface="Arial" panose="020B0604020202020204" pitchFamily="34" charset="0"/>
              <a:buChar char="•"/>
            </a:pPr>
            <a:r>
              <a:rPr lang="en-US" sz="3200" dirty="0">
                <a:solidFill>
                  <a:srgbClr val="000000"/>
                </a:solidFill>
                <a:latin typeface="Montserrat"/>
                <a:ea typeface="Montserrat"/>
                <a:cs typeface="Montserrat"/>
                <a:sym typeface="Montserrat"/>
              </a:rPr>
              <a:t>Sponsored workers</a:t>
            </a:r>
            <a:endParaRPr lang="en-US" sz="3200" b="1" dirty="0">
              <a:solidFill>
                <a:srgbClr val="000000"/>
              </a:solidFill>
              <a:latin typeface="Montserrat Bold"/>
              <a:ea typeface="Montserrat Bold"/>
              <a:cs typeface="Montserrat Bold"/>
              <a:sym typeface="Montserrat Bold"/>
            </a:endParaRPr>
          </a:p>
        </p:txBody>
      </p:sp>
      <p:sp>
        <p:nvSpPr>
          <p:cNvPr id="8" name="Freeform 8">
            <a:extLst>
              <a:ext uri="{FF2B5EF4-FFF2-40B4-BE49-F238E27FC236}">
                <a16:creationId xmlns:a16="http://schemas.microsoft.com/office/drawing/2014/main" id="{3AB5505D-B305-FE69-F3A8-E3AFA127931B}"/>
              </a:ext>
            </a:extLst>
          </p:cNvPr>
          <p:cNvSpPr/>
          <p:nvPr/>
        </p:nvSpPr>
        <p:spPr>
          <a:xfrm>
            <a:off x="1539812" y="2946507"/>
            <a:ext cx="509358" cy="744947"/>
          </a:xfrm>
          <a:custGeom>
            <a:avLst/>
            <a:gdLst/>
            <a:ahLst/>
            <a:cxnLst/>
            <a:rect l="l" t="t" r="r" b="b"/>
            <a:pathLst>
              <a:path w="509358" h="744947">
                <a:moveTo>
                  <a:pt x="0" y="0"/>
                </a:moveTo>
                <a:lnTo>
                  <a:pt x="509357" y="0"/>
                </a:lnTo>
                <a:lnTo>
                  <a:pt x="509357" y="744948"/>
                </a:lnTo>
                <a:lnTo>
                  <a:pt x="0" y="74494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9" name="Freeform 9">
            <a:extLst>
              <a:ext uri="{FF2B5EF4-FFF2-40B4-BE49-F238E27FC236}">
                <a16:creationId xmlns:a16="http://schemas.microsoft.com/office/drawing/2014/main" id="{69777C74-8D88-46EA-CFA6-CFCE199C96FF}"/>
              </a:ext>
            </a:extLst>
          </p:cNvPr>
          <p:cNvSpPr/>
          <p:nvPr/>
        </p:nvSpPr>
        <p:spPr>
          <a:xfrm>
            <a:off x="1502281" y="5676900"/>
            <a:ext cx="509358" cy="744947"/>
          </a:xfrm>
          <a:custGeom>
            <a:avLst/>
            <a:gdLst/>
            <a:ahLst/>
            <a:cxnLst/>
            <a:rect l="l" t="t" r="r" b="b"/>
            <a:pathLst>
              <a:path w="509358" h="744947">
                <a:moveTo>
                  <a:pt x="0" y="0"/>
                </a:moveTo>
                <a:lnTo>
                  <a:pt x="509357" y="0"/>
                </a:lnTo>
                <a:lnTo>
                  <a:pt x="509357" y="744947"/>
                </a:lnTo>
                <a:lnTo>
                  <a:pt x="0" y="74494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Tree>
    <p:extLst>
      <p:ext uri="{BB962C8B-B14F-4D97-AF65-F5344CB8AC3E}">
        <p14:creationId xmlns:p14="http://schemas.microsoft.com/office/powerpoint/2010/main" val="15348669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101010"/>
        </a:solidFill>
        <a:effectLst/>
      </p:bgPr>
    </p:bg>
    <p:spTree>
      <p:nvGrpSpPr>
        <p:cNvPr id="1" name=""/>
        <p:cNvGrpSpPr/>
        <p:nvPr/>
      </p:nvGrpSpPr>
      <p:grpSpPr>
        <a:xfrm>
          <a:off x="0" y="0"/>
          <a:ext cx="0" cy="0"/>
          <a:chOff x="0" y="0"/>
          <a:chExt cx="0" cy="0"/>
        </a:xfrm>
      </p:grpSpPr>
      <p:sp>
        <p:nvSpPr>
          <p:cNvPr id="2" name="Freeform 2"/>
          <p:cNvSpPr/>
          <p:nvPr/>
        </p:nvSpPr>
        <p:spPr>
          <a:xfrm>
            <a:off x="-118771" y="-208635"/>
            <a:ext cx="18738329" cy="10704271"/>
          </a:xfrm>
          <a:custGeom>
            <a:avLst/>
            <a:gdLst/>
            <a:ahLst/>
            <a:cxnLst/>
            <a:rect l="l" t="t" r="r" b="b"/>
            <a:pathLst>
              <a:path w="18738329" h="10704271">
                <a:moveTo>
                  <a:pt x="0" y="0"/>
                </a:moveTo>
                <a:lnTo>
                  <a:pt x="18738329" y="0"/>
                </a:lnTo>
                <a:lnTo>
                  <a:pt x="18738329" y="10704270"/>
                </a:lnTo>
                <a:lnTo>
                  <a:pt x="0" y="10704270"/>
                </a:lnTo>
                <a:lnTo>
                  <a:pt x="0" y="0"/>
                </a:lnTo>
                <a:close/>
              </a:path>
            </a:pathLst>
          </a:custGeom>
          <a:blipFill>
            <a:blip r:embed="rId2"/>
            <a:stretch>
              <a:fillRect/>
            </a:stretch>
          </a:blipFill>
        </p:spPr>
        <p:txBody>
          <a:bodyPr/>
          <a:lstStyle/>
          <a:p>
            <a:endParaRPr lang="en-GB"/>
          </a:p>
        </p:txBody>
      </p:sp>
      <p:sp>
        <p:nvSpPr>
          <p:cNvPr id="3" name="Freeform 3"/>
          <p:cNvSpPr/>
          <p:nvPr/>
        </p:nvSpPr>
        <p:spPr>
          <a:xfrm>
            <a:off x="15465109" y="8258228"/>
            <a:ext cx="2822891" cy="2122208"/>
          </a:xfrm>
          <a:custGeom>
            <a:avLst/>
            <a:gdLst/>
            <a:ahLst/>
            <a:cxnLst/>
            <a:rect l="l" t="t" r="r" b="b"/>
            <a:pathLst>
              <a:path w="2822891" h="2122208">
                <a:moveTo>
                  <a:pt x="0" y="0"/>
                </a:moveTo>
                <a:lnTo>
                  <a:pt x="2822891" y="0"/>
                </a:lnTo>
                <a:lnTo>
                  <a:pt x="2822891" y="2122208"/>
                </a:lnTo>
                <a:lnTo>
                  <a:pt x="0" y="2122208"/>
                </a:lnTo>
                <a:lnTo>
                  <a:pt x="0" y="0"/>
                </a:lnTo>
                <a:close/>
              </a:path>
            </a:pathLst>
          </a:custGeom>
          <a:blipFill>
            <a:blip r:embed="rId3"/>
            <a:stretch>
              <a:fillRect l="-6383" r="-6383"/>
            </a:stretch>
          </a:blipFill>
        </p:spPr>
        <p:txBody>
          <a:bodyPr/>
          <a:lstStyle/>
          <a:p>
            <a:endParaRPr lang="en-GB"/>
          </a:p>
        </p:txBody>
      </p:sp>
      <p:sp>
        <p:nvSpPr>
          <p:cNvPr id="4" name="AutoShape 4"/>
          <p:cNvSpPr/>
          <p:nvPr/>
        </p:nvSpPr>
        <p:spPr>
          <a:xfrm flipV="1">
            <a:off x="1488907" y="1028700"/>
            <a:ext cx="0" cy="992007"/>
          </a:xfrm>
          <a:prstGeom prst="line">
            <a:avLst/>
          </a:prstGeom>
          <a:ln w="85725" cap="flat">
            <a:solidFill>
              <a:srgbClr val="101010"/>
            </a:solidFill>
            <a:prstDash val="solid"/>
            <a:headEnd type="none" w="sm" len="sm"/>
            <a:tailEnd type="none" w="sm" len="sm"/>
          </a:ln>
        </p:spPr>
        <p:txBody>
          <a:bodyPr/>
          <a:lstStyle/>
          <a:p>
            <a:endParaRPr lang="en-GB"/>
          </a:p>
        </p:txBody>
      </p:sp>
      <p:sp>
        <p:nvSpPr>
          <p:cNvPr id="5" name="TextBox 5"/>
          <p:cNvSpPr txBox="1"/>
          <p:nvPr/>
        </p:nvSpPr>
        <p:spPr>
          <a:xfrm>
            <a:off x="1700723" y="885825"/>
            <a:ext cx="14214723" cy="1178759"/>
          </a:xfrm>
          <a:prstGeom prst="rect">
            <a:avLst/>
          </a:prstGeom>
        </p:spPr>
        <p:txBody>
          <a:bodyPr lIns="0" tIns="0" rIns="0" bIns="0" rtlCol="0" anchor="t">
            <a:spAutoFit/>
          </a:bodyPr>
          <a:lstStyle/>
          <a:p>
            <a:pPr algn="ctr">
              <a:lnSpc>
                <a:spcPts val="9579"/>
              </a:lnSpc>
            </a:pPr>
            <a:r>
              <a:rPr lang="en-US" sz="6842">
                <a:solidFill>
                  <a:srgbClr val="000000"/>
                </a:solidFill>
                <a:latin typeface="Bellefair"/>
                <a:ea typeface="Bellefair"/>
                <a:cs typeface="Bellefair"/>
                <a:sym typeface="Bellefair"/>
              </a:rPr>
              <a:t>Immigration Compliance in the Care Sector</a:t>
            </a:r>
          </a:p>
        </p:txBody>
      </p:sp>
      <p:sp>
        <p:nvSpPr>
          <p:cNvPr id="6" name="TextBox 6"/>
          <p:cNvSpPr txBox="1"/>
          <p:nvPr/>
        </p:nvSpPr>
        <p:spPr>
          <a:xfrm>
            <a:off x="2108871" y="3164763"/>
            <a:ext cx="15395912" cy="591185"/>
          </a:xfrm>
          <a:prstGeom prst="rect">
            <a:avLst/>
          </a:prstGeom>
        </p:spPr>
        <p:txBody>
          <a:bodyPr lIns="0" tIns="0" rIns="0" bIns="0" rtlCol="0" anchor="t">
            <a:spAutoFit/>
          </a:bodyPr>
          <a:lstStyle/>
          <a:p>
            <a:pPr algn="l">
              <a:lnSpc>
                <a:spcPts val="4960"/>
              </a:lnSpc>
            </a:pPr>
            <a:r>
              <a:rPr lang="en-US" sz="3200">
                <a:solidFill>
                  <a:srgbClr val="000000"/>
                </a:solidFill>
                <a:latin typeface="Montserrat"/>
                <a:ea typeface="Montserrat"/>
                <a:cs typeface="Montserrat"/>
                <a:sym typeface="Montserrat"/>
              </a:rPr>
              <a:t>The Home Office assess five individual areas of your HR systems which are: </a:t>
            </a:r>
          </a:p>
        </p:txBody>
      </p:sp>
      <p:sp>
        <p:nvSpPr>
          <p:cNvPr id="7" name="TextBox 7"/>
          <p:cNvSpPr txBox="1"/>
          <p:nvPr/>
        </p:nvSpPr>
        <p:spPr>
          <a:xfrm>
            <a:off x="1446044" y="4281159"/>
            <a:ext cx="15395912" cy="3105785"/>
          </a:xfrm>
          <a:prstGeom prst="rect">
            <a:avLst/>
          </a:prstGeom>
        </p:spPr>
        <p:txBody>
          <a:bodyPr lIns="0" tIns="0" rIns="0" bIns="0" rtlCol="0" anchor="t">
            <a:spAutoFit/>
          </a:bodyPr>
          <a:lstStyle/>
          <a:p>
            <a:pPr algn="l">
              <a:lnSpc>
                <a:spcPts val="4960"/>
              </a:lnSpc>
            </a:pPr>
            <a:r>
              <a:rPr lang="en-US" sz="3200" b="1">
                <a:solidFill>
                  <a:srgbClr val="000000"/>
                </a:solidFill>
                <a:latin typeface="Montserrat Bold"/>
                <a:ea typeface="Montserrat Bold"/>
                <a:cs typeface="Montserrat Bold"/>
                <a:sym typeface="Montserrat Bold"/>
              </a:rPr>
              <a:t>Area 1: </a:t>
            </a:r>
            <a:r>
              <a:rPr lang="en-US" sz="3200">
                <a:solidFill>
                  <a:srgbClr val="000000"/>
                </a:solidFill>
                <a:latin typeface="Montserrat"/>
                <a:ea typeface="Montserrat"/>
                <a:cs typeface="Montserrat"/>
                <a:sym typeface="Montserrat"/>
              </a:rPr>
              <a:t>Monitoring immigration status and preventing illegal employment.</a:t>
            </a:r>
          </a:p>
          <a:p>
            <a:pPr algn="l">
              <a:lnSpc>
                <a:spcPts val="4960"/>
              </a:lnSpc>
            </a:pPr>
            <a:r>
              <a:rPr lang="en-US" sz="3200" b="1">
                <a:solidFill>
                  <a:srgbClr val="000000"/>
                </a:solidFill>
                <a:latin typeface="Montserrat Bold"/>
                <a:ea typeface="Montserrat Bold"/>
                <a:cs typeface="Montserrat Bold"/>
                <a:sym typeface="Montserrat Bold"/>
              </a:rPr>
              <a:t>Area 2:</a:t>
            </a:r>
            <a:r>
              <a:rPr lang="en-US" sz="3200">
                <a:solidFill>
                  <a:srgbClr val="000000"/>
                </a:solidFill>
                <a:latin typeface="Montserrat"/>
                <a:ea typeface="Montserrat"/>
                <a:cs typeface="Montserrat"/>
                <a:sym typeface="Montserrat"/>
              </a:rPr>
              <a:t> Maintaining migrant contact details</a:t>
            </a:r>
          </a:p>
          <a:p>
            <a:pPr algn="l">
              <a:lnSpc>
                <a:spcPts val="4960"/>
              </a:lnSpc>
            </a:pPr>
            <a:r>
              <a:rPr lang="en-US" sz="3200" b="1">
                <a:solidFill>
                  <a:srgbClr val="000000"/>
                </a:solidFill>
                <a:latin typeface="Montserrat Bold"/>
                <a:ea typeface="Montserrat Bold"/>
                <a:cs typeface="Montserrat Bold"/>
                <a:sym typeface="Montserrat Bold"/>
              </a:rPr>
              <a:t>Area 3: </a:t>
            </a:r>
            <a:r>
              <a:rPr lang="en-US" sz="3200">
                <a:solidFill>
                  <a:srgbClr val="000000"/>
                </a:solidFill>
                <a:latin typeface="Montserrat"/>
                <a:ea typeface="Montserrat"/>
                <a:cs typeface="Montserrat"/>
                <a:sym typeface="Montserrat"/>
              </a:rPr>
              <a:t>Recordkeeping</a:t>
            </a:r>
          </a:p>
          <a:p>
            <a:pPr algn="l">
              <a:lnSpc>
                <a:spcPts val="4960"/>
              </a:lnSpc>
            </a:pPr>
            <a:r>
              <a:rPr lang="en-US" sz="3200" b="1">
                <a:solidFill>
                  <a:srgbClr val="000000"/>
                </a:solidFill>
                <a:latin typeface="Montserrat Bold"/>
                <a:ea typeface="Montserrat Bold"/>
                <a:cs typeface="Montserrat Bold"/>
                <a:sym typeface="Montserrat Bold"/>
              </a:rPr>
              <a:t>Area 4:</a:t>
            </a:r>
            <a:r>
              <a:rPr lang="en-US" sz="3200">
                <a:solidFill>
                  <a:srgbClr val="000000"/>
                </a:solidFill>
                <a:latin typeface="Montserrat"/>
                <a:ea typeface="Montserrat"/>
                <a:cs typeface="Montserrat"/>
                <a:sym typeface="Montserrat"/>
              </a:rPr>
              <a:t> Migrant tracking and monitoring</a:t>
            </a:r>
          </a:p>
          <a:p>
            <a:pPr algn="l">
              <a:lnSpc>
                <a:spcPts val="4960"/>
              </a:lnSpc>
            </a:pPr>
            <a:r>
              <a:rPr lang="en-US" sz="3200" b="1">
                <a:solidFill>
                  <a:srgbClr val="000000"/>
                </a:solidFill>
                <a:latin typeface="Montserrat Bold"/>
                <a:ea typeface="Montserrat Bold"/>
                <a:cs typeface="Montserrat Bold"/>
                <a:sym typeface="Montserrat Bold"/>
              </a:rPr>
              <a:t>Area 5:</a:t>
            </a:r>
            <a:r>
              <a:rPr lang="en-US" sz="3200">
                <a:solidFill>
                  <a:srgbClr val="000000"/>
                </a:solidFill>
                <a:latin typeface="Montserrat"/>
                <a:ea typeface="Montserrat"/>
                <a:cs typeface="Montserrat"/>
                <a:sym typeface="Montserrat"/>
              </a:rPr>
              <a:t> Recruitment practices and professional accreditations</a:t>
            </a:r>
          </a:p>
        </p:txBody>
      </p:sp>
      <p:sp>
        <p:nvSpPr>
          <p:cNvPr id="8" name="Freeform 8"/>
          <p:cNvSpPr/>
          <p:nvPr/>
        </p:nvSpPr>
        <p:spPr>
          <a:xfrm>
            <a:off x="1446044" y="3140269"/>
            <a:ext cx="509358" cy="744947"/>
          </a:xfrm>
          <a:custGeom>
            <a:avLst/>
            <a:gdLst/>
            <a:ahLst/>
            <a:cxnLst/>
            <a:rect l="l" t="t" r="r" b="b"/>
            <a:pathLst>
              <a:path w="509358" h="744947">
                <a:moveTo>
                  <a:pt x="0" y="0"/>
                </a:moveTo>
                <a:lnTo>
                  <a:pt x="509358" y="0"/>
                </a:lnTo>
                <a:lnTo>
                  <a:pt x="509358" y="744948"/>
                </a:lnTo>
                <a:lnTo>
                  <a:pt x="0" y="74494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01010"/>
        </a:solidFill>
        <a:effectLst/>
      </p:bgPr>
    </p:bg>
    <p:spTree>
      <p:nvGrpSpPr>
        <p:cNvPr id="1" name="">
          <a:extLst>
            <a:ext uri="{FF2B5EF4-FFF2-40B4-BE49-F238E27FC236}">
              <a16:creationId xmlns:a16="http://schemas.microsoft.com/office/drawing/2014/main" id="{7355216F-7359-F255-04FD-DE77C0C1475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5288FF41-1392-E500-1E97-972E808D902F}"/>
              </a:ext>
            </a:extLst>
          </p:cNvPr>
          <p:cNvSpPr/>
          <p:nvPr/>
        </p:nvSpPr>
        <p:spPr>
          <a:xfrm>
            <a:off x="0" y="-266699"/>
            <a:ext cx="18162359" cy="10553699"/>
          </a:xfrm>
          <a:custGeom>
            <a:avLst/>
            <a:gdLst/>
            <a:ahLst/>
            <a:cxnLst/>
            <a:rect l="l" t="t" r="r" b="b"/>
            <a:pathLst>
              <a:path w="18738329" h="10704271">
                <a:moveTo>
                  <a:pt x="0" y="0"/>
                </a:moveTo>
                <a:lnTo>
                  <a:pt x="18738329" y="0"/>
                </a:lnTo>
                <a:lnTo>
                  <a:pt x="18738329" y="10704270"/>
                </a:lnTo>
                <a:lnTo>
                  <a:pt x="0" y="10704270"/>
                </a:lnTo>
                <a:lnTo>
                  <a:pt x="0" y="0"/>
                </a:lnTo>
                <a:close/>
              </a:path>
            </a:pathLst>
          </a:custGeom>
          <a:blipFill>
            <a:blip r:embed="rId2"/>
            <a:stretch>
              <a:fillRect/>
            </a:stretch>
          </a:blipFill>
        </p:spPr>
        <p:txBody>
          <a:bodyPr/>
          <a:lstStyle/>
          <a:p>
            <a:endParaRPr lang="en-GB" dirty="0"/>
          </a:p>
        </p:txBody>
      </p:sp>
      <p:sp>
        <p:nvSpPr>
          <p:cNvPr id="3" name="Freeform 3">
            <a:extLst>
              <a:ext uri="{FF2B5EF4-FFF2-40B4-BE49-F238E27FC236}">
                <a16:creationId xmlns:a16="http://schemas.microsoft.com/office/drawing/2014/main" id="{4CC39BC7-6758-3B5C-A8C3-C6AF51844C02}"/>
              </a:ext>
            </a:extLst>
          </p:cNvPr>
          <p:cNvSpPr/>
          <p:nvPr/>
        </p:nvSpPr>
        <p:spPr>
          <a:xfrm>
            <a:off x="15465109" y="8258228"/>
            <a:ext cx="2822891" cy="2122208"/>
          </a:xfrm>
          <a:custGeom>
            <a:avLst/>
            <a:gdLst/>
            <a:ahLst/>
            <a:cxnLst/>
            <a:rect l="l" t="t" r="r" b="b"/>
            <a:pathLst>
              <a:path w="2822891" h="2122208">
                <a:moveTo>
                  <a:pt x="0" y="0"/>
                </a:moveTo>
                <a:lnTo>
                  <a:pt x="2822891" y="0"/>
                </a:lnTo>
                <a:lnTo>
                  <a:pt x="2822891" y="2122208"/>
                </a:lnTo>
                <a:lnTo>
                  <a:pt x="0" y="2122208"/>
                </a:lnTo>
                <a:lnTo>
                  <a:pt x="0" y="0"/>
                </a:lnTo>
                <a:close/>
              </a:path>
            </a:pathLst>
          </a:custGeom>
          <a:blipFill>
            <a:blip r:embed="rId3"/>
            <a:stretch>
              <a:fillRect l="-6383" r="-6383"/>
            </a:stretch>
          </a:blipFill>
        </p:spPr>
        <p:txBody>
          <a:bodyPr/>
          <a:lstStyle/>
          <a:p>
            <a:endParaRPr lang="en-GB"/>
          </a:p>
        </p:txBody>
      </p:sp>
      <p:sp>
        <p:nvSpPr>
          <p:cNvPr id="4" name="AutoShape 4">
            <a:extLst>
              <a:ext uri="{FF2B5EF4-FFF2-40B4-BE49-F238E27FC236}">
                <a16:creationId xmlns:a16="http://schemas.microsoft.com/office/drawing/2014/main" id="{DC57D98A-2FB0-F44E-E037-AFBAED277625}"/>
              </a:ext>
            </a:extLst>
          </p:cNvPr>
          <p:cNvSpPr/>
          <p:nvPr/>
        </p:nvSpPr>
        <p:spPr>
          <a:xfrm flipV="1">
            <a:off x="1794490" y="1028700"/>
            <a:ext cx="0" cy="992007"/>
          </a:xfrm>
          <a:prstGeom prst="line">
            <a:avLst/>
          </a:prstGeom>
          <a:ln w="85725" cap="flat">
            <a:solidFill>
              <a:srgbClr val="101010"/>
            </a:solidFill>
            <a:prstDash val="solid"/>
            <a:headEnd type="none" w="sm" len="sm"/>
            <a:tailEnd type="none" w="sm" len="sm"/>
          </a:ln>
        </p:spPr>
        <p:txBody>
          <a:bodyPr/>
          <a:lstStyle/>
          <a:p>
            <a:endParaRPr lang="en-GB"/>
          </a:p>
        </p:txBody>
      </p:sp>
      <p:sp>
        <p:nvSpPr>
          <p:cNvPr id="5" name="TextBox 5">
            <a:extLst>
              <a:ext uri="{FF2B5EF4-FFF2-40B4-BE49-F238E27FC236}">
                <a16:creationId xmlns:a16="http://schemas.microsoft.com/office/drawing/2014/main" id="{2200D465-5504-302F-C407-C9D2EC49E7EF}"/>
              </a:ext>
            </a:extLst>
          </p:cNvPr>
          <p:cNvSpPr txBox="1"/>
          <p:nvPr/>
        </p:nvSpPr>
        <p:spPr>
          <a:xfrm>
            <a:off x="2083740" y="885827"/>
            <a:ext cx="8812857" cy="1177823"/>
          </a:xfrm>
          <a:prstGeom prst="rect">
            <a:avLst/>
          </a:prstGeom>
        </p:spPr>
        <p:txBody>
          <a:bodyPr wrap="square" lIns="0" tIns="0" rIns="0" bIns="0" rtlCol="0" anchor="t">
            <a:spAutoFit/>
          </a:bodyPr>
          <a:lstStyle/>
          <a:p>
            <a:pPr algn="ctr">
              <a:lnSpc>
                <a:spcPts val="9579"/>
              </a:lnSpc>
            </a:pPr>
            <a:r>
              <a:rPr lang="en-US" sz="6842" dirty="0">
                <a:solidFill>
                  <a:srgbClr val="000000"/>
                </a:solidFill>
                <a:latin typeface="Bellefair"/>
                <a:ea typeface="Bellefair"/>
                <a:cs typeface="Bellefair"/>
                <a:sym typeface="Bellefair"/>
              </a:rPr>
              <a:t>UKVI Compliance Visits</a:t>
            </a:r>
          </a:p>
        </p:txBody>
      </p:sp>
      <p:sp>
        <p:nvSpPr>
          <p:cNvPr id="6" name="TextBox 6">
            <a:extLst>
              <a:ext uri="{FF2B5EF4-FFF2-40B4-BE49-F238E27FC236}">
                <a16:creationId xmlns:a16="http://schemas.microsoft.com/office/drawing/2014/main" id="{A37A5F3E-EFC2-A56A-C193-64DB9D4BAFDC}"/>
              </a:ext>
            </a:extLst>
          </p:cNvPr>
          <p:cNvSpPr txBox="1"/>
          <p:nvPr/>
        </p:nvSpPr>
        <p:spPr>
          <a:xfrm>
            <a:off x="2083740" y="3009900"/>
            <a:ext cx="14118929" cy="4744889"/>
          </a:xfrm>
          <a:prstGeom prst="rect">
            <a:avLst/>
          </a:prstGeom>
        </p:spPr>
        <p:txBody>
          <a:bodyPr wrap="square" lIns="0" tIns="0" rIns="0" bIns="0" rtlCol="0" anchor="t">
            <a:spAutoFit/>
          </a:bodyPr>
          <a:lstStyle/>
          <a:p>
            <a:pPr algn="just">
              <a:lnSpc>
                <a:spcPts val="3680"/>
              </a:lnSpc>
            </a:pPr>
            <a:r>
              <a:rPr lang="en-US" sz="3200" dirty="0">
                <a:solidFill>
                  <a:srgbClr val="000000"/>
                </a:solidFill>
                <a:latin typeface="Montserrat"/>
                <a:ea typeface="Montserrat"/>
                <a:cs typeface="Montserrat"/>
                <a:sym typeface="Montserrat"/>
              </a:rPr>
              <a:t>They review:</a:t>
            </a:r>
          </a:p>
          <a:p>
            <a:pPr algn="just">
              <a:lnSpc>
                <a:spcPts val="3680"/>
              </a:lnSpc>
            </a:pPr>
            <a:endParaRPr lang="en-US" sz="3200" dirty="0">
              <a:solidFill>
                <a:srgbClr val="000000"/>
              </a:solidFill>
              <a:latin typeface="Montserrat"/>
              <a:ea typeface="Montserrat"/>
              <a:cs typeface="Montserrat"/>
              <a:sym typeface="Montserrat"/>
            </a:endParaRPr>
          </a:p>
          <a:p>
            <a:pPr marL="457200" indent="-457200" algn="just">
              <a:lnSpc>
                <a:spcPts val="3680"/>
              </a:lnSpc>
              <a:buFont typeface="Arial" panose="020B0604020202020204" pitchFamily="34" charset="0"/>
              <a:buChar char="•"/>
            </a:pPr>
            <a:r>
              <a:rPr lang="en-US" sz="3200" dirty="0">
                <a:solidFill>
                  <a:srgbClr val="000000"/>
                </a:solidFill>
                <a:latin typeface="Montserrat"/>
                <a:ea typeface="Montserrat"/>
                <a:cs typeface="Montserrat"/>
                <a:sym typeface="Montserrat"/>
              </a:rPr>
              <a:t>Personnel files</a:t>
            </a:r>
          </a:p>
          <a:p>
            <a:pPr marL="457200" indent="-457200" algn="just">
              <a:lnSpc>
                <a:spcPts val="3680"/>
              </a:lnSpc>
              <a:buFont typeface="Arial" panose="020B0604020202020204" pitchFamily="34" charset="0"/>
              <a:buChar char="•"/>
            </a:pPr>
            <a:r>
              <a:rPr lang="en-US" sz="3200" dirty="0">
                <a:solidFill>
                  <a:srgbClr val="000000"/>
                </a:solidFill>
                <a:latin typeface="Montserrat"/>
                <a:ea typeface="Montserrat"/>
                <a:cs typeface="Montserrat"/>
                <a:sym typeface="Montserrat"/>
              </a:rPr>
              <a:t>Payroll &amp; RTIs</a:t>
            </a:r>
          </a:p>
          <a:p>
            <a:pPr marL="457200" indent="-457200" algn="just">
              <a:lnSpc>
                <a:spcPts val="3680"/>
              </a:lnSpc>
              <a:buFont typeface="Arial" panose="020B0604020202020204" pitchFamily="34" charset="0"/>
              <a:buChar char="•"/>
            </a:pPr>
            <a:r>
              <a:rPr lang="en-US" sz="3200" dirty="0" err="1">
                <a:solidFill>
                  <a:srgbClr val="000000"/>
                </a:solidFill>
                <a:latin typeface="Montserrat"/>
                <a:ea typeface="Montserrat"/>
                <a:cs typeface="Montserrat"/>
                <a:sym typeface="Montserrat"/>
              </a:rPr>
              <a:t>Rotas</a:t>
            </a:r>
            <a:endParaRPr lang="en-US" sz="3200" dirty="0">
              <a:solidFill>
                <a:srgbClr val="000000"/>
              </a:solidFill>
              <a:latin typeface="Montserrat"/>
              <a:ea typeface="Montserrat"/>
              <a:cs typeface="Montserrat"/>
              <a:sym typeface="Montserrat"/>
            </a:endParaRPr>
          </a:p>
          <a:p>
            <a:pPr marL="457200" indent="-457200" algn="just">
              <a:lnSpc>
                <a:spcPts val="3680"/>
              </a:lnSpc>
              <a:buFont typeface="Arial" panose="020B0604020202020204" pitchFamily="34" charset="0"/>
              <a:buChar char="•"/>
            </a:pPr>
            <a:r>
              <a:rPr lang="en-US" sz="3200" dirty="0">
                <a:solidFill>
                  <a:srgbClr val="000000"/>
                </a:solidFill>
                <a:latin typeface="Montserrat"/>
                <a:ea typeface="Montserrat"/>
                <a:cs typeface="Montserrat"/>
                <a:sym typeface="Montserrat"/>
              </a:rPr>
              <a:t>Recruitment</a:t>
            </a:r>
          </a:p>
          <a:p>
            <a:pPr marL="457200" indent="-457200" algn="just">
              <a:lnSpc>
                <a:spcPts val="3680"/>
              </a:lnSpc>
              <a:buFont typeface="Arial" panose="020B0604020202020204" pitchFamily="34" charset="0"/>
              <a:buChar char="•"/>
            </a:pPr>
            <a:r>
              <a:rPr lang="en-US" sz="3200" dirty="0">
                <a:solidFill>
                  <a:srgbClr val="000000"/>
                </a:solidFill>
                <a:latin typeface="Montserrat"/>
                <a:ea typeface="Montserrat"/>
                <a:cs typeface="Montserrat"/>
                <a:sym typeface="Montserrat"/>
              </a:rPr>
              <a:t>Right to Work</a:t>
            </a:r>
          </a:p>
          <a:p>
            <a:pPr marL="457200" indent="-457200" algn="just">
              <a:lnSpc>
                <a:spcPts val="3680"/>
              </a:lnSpc>
              <a:buFont typeface="Arial" panose="020B0604020202020204" pitchFamily="34" charset="0"/>
              <a:buChar char="•"/>
            </a:pPr>
            <a:r>
              <a:rPr lang="en-US" sz="3200" dirty="0">
                <a:solidFill>
                  <a:srgbClr val="000000"/>
                </a:solidFill>
                <a:latin typeface="Montserrat"/>
                <a:ea typeface="Montserrat"/>
                <a:cs typeface="Montserrat"/>
                <a:sym typeface="Montserrat"/>
              </a:rPr>
              <a:t>SMS records</a:t>
            </a:r>
          </a:p>
          <a:p>
            <a:pPr marL="457200" indent="-457200" algn="just">
              <a:lnSpc>
                <a:spcPts val="3680"/>
              </a:lnSpc>
              <a:buFont typeface="Arial" panose="020B0604020202020204" pitchFamily="34" charset="0"/>
              <a:buChar char="•"/>
            </a:pPr>
            <a:r>
              <a:rPr lang="en-US" sz="3200" dirty="0">
                <a:solidFill>
                  <a:srgbClr val="000000"/>
                </a:solidFill>
                <a:latin typeface="Montserrat"/>
                <a:ea typeface="Montserrat"/>
                <a:cs typeface="Montserrat"/>
                <a:sym typeface="Montserrat"/>
              </a:rPr>
              <a:t>Job Descriptions</a:t>
            </a:r>
          </a:p>
          <a:p>
            <a:pPr marL="457200" indent="-457200" algn="just">
              <a:lnSpc>
                <a:spcPts val="3680"/>
              </a:lnSpc>
              <a:buFont typeface="Arial" panose="020B0604020202020204" pitchFamily="34" charset="0"/>
              <a:buChar char="•"/>
            </a:pPr>
            <a:r>
              <a:rPr lang="en-US" sz="3200" dirty="0">
                <a:solidFill>
                  <a:srgbClr val="000000"/>
                </a:solidFill>
                <a:latin typeface="Montserrat"/>
                <a:ea typeface="Montserrat"/>
                <a:cs typeface="Montserrat"/>
                <a:sym typeface="Montserrat"/>
              </a:rPr>
              <a:t>Genuine Vacancy </a:t>
            </a:r>
          </a:p>
        </p:txBody>
      </p:sp>
      <p:sp>
        <p:nvSpPr>
          <p:cNvPr id="8" name="Freeform 8">
            <a:extLst>
              <a:ext uri="{FF2B5EF4-FFF2-40B4-BE49-F238E27FC236}">
                <a16:creationId xmlns:a16="http://schemas.microsoft.com/office/drawing/2014/main" id="{7A65C5D5-CC7D-B455-6690-502736E27213}"/>
              </a:ext>
            </a:extLst>
          </p:cNvPr>
          <p:cNvSpPr/>
          <p:nvPr/>
        </p:nvSpPr>
        <p:spPr>
          <a:xfrm>
            <a:off x="1539812" y="2946507"/>
            <a:ext cx="509358" cy="744947"/>
          </a:xfrm>
          <a:custGeom>
            <a:avLst/>
            <a:gdLst/>
            <a:ahLst/>
            <a:cxnLst/>
            <a:rect l="l" t="t" r="r" b="b"/>
            <a:pathLst>
              <a:path w="509358" h="744947">
                <a:moveTo>
                  <a:pt x="0" y="0"/>
                </a:moveTo>
                <a:lnTo>
                  <a:pt x="509357" y="0"/>
                </a:lnTo>
                <a:lnTo>
                  <a:pt x="509357" y="744948"/>
                </a:lnTo>
                <a:lnTo>
                  <a:pt x="0" y="74494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Tree>
    <p:extLst>
      <p:ext uri="{BB962C8B-B14F-4D97-AF65-F5344CB8AC3E}">
        <p14:creationId xmlns:p14="http://schemas.microsoft.com/office/powerpoint/2010/main" val="1861416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1010"/>
        </a:solidFill>
        <a:effectLst/>
      </p:bgPr>
    </p:bg>
    <p:spTree>
      <p:nvGrpSpPr>
        <p:cNvPr id="1" name="">
          <a:extLst>
            <a:ext uri="{FF2B5EF4-FFF2-40B4-BE49-F238E27FC236}">
              <a16:creationId xmlns:a16="http://schemas.microsoft.com/office/drawing/2014/main" id="{C426BF79-C20D-2DD6-D18D-2502E94637BF}"/>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106012E-00E8-0E91-F802-C73F2B2F1771}"/>
              </a:ext>
            </a:extLst>
          </p:cNvPr>
          <p:cNvSpPr/>
          <p:nvPr/>
        </p:nvSpPr>
        <p:spPr>
          <a:xfrm>
            <a:off x="0" y="-266699"/>
            <a:ext cx="18162359" cy="10553699"/>
          </a:xfrm>
          <a:custGeom>
            <a:avLst/>
            <a:gdLst/>
            <a:ahLst/>
            <a:cxnLst/>
            <a:rect l="l" t="t" r="r" b="b"/>
            <a:pathLst>
              <a:path w="18738329" h="10704271">
                <a:moveTo>
                  <a:pt x="0" y="0"/>
                </a:moveTo>
                <a:lnTo>
                  <a:pt x="18738329" y="0"/>
                </a:lnTo>
                <a:lnTo>
                  <a:pt x="18738329" y="10704270"/>
                </a:lnTo>
                <a:lnTo>
                  <a:pt x="0" y="10704270"/>
                </a:lnTo>
                <a:lnTo>
                  <a:pt x="0" y="0"/>
                </a:lnTo>
                <a:close/>
              </a:path>
            </a:pathLst>
          </a:custGeom>
          <a:blipFill>
            <a:blip r:embed="rId2"/>
            <a:stretch>
              <a:fillRect/>
            </a:stretch>
          </a:blipFill>
        </p:spPr>
        <p:txBody>
          <a:bodyPr/>
          <a:lstStyle/>
          <a:p>
            <a:endParaRPr lang="en-GB" dirty="0"/>
          </a:p>
        </p:txBody>
      </p:sp>
      <p:sp>
        <p:nvSpPr>
          <p:cNvPr id="3" name="Freeform 3">
            <a:extLst>
              <a:ext uri="{FF2B5EF4-FFF2-40B4-BE49-F238E27FC236}">
                <a16:creationId xmlns:a16="http://schemas.microsoft.com/office/drawing/2014/main" id="{5A8CCAF2-4332-AECF-8159-CCE14E0E7C49}"/>
              </a:ext>
            </a:extLst>
          </p:cNvPr>
          <p:cNvSpPr/>
          <p:nvPr/>
        </p:nvSpPr>
        <p:spPr>
          <a:xfrm>
            <a:off x="15465109" y="8258228"/>
            <a:ext cx="2822891" cy="2122208"/>
          </a:xfrm>
          <a:custGeom>
            <a:avLst/>
            <a:gdLst/>
            <a:ahLst/>
            <a:cxnLst/>
            <a:rect l="l" t="t" r="r" b="b"/>
            <a:pathLst>
              <a:path w="2822891" h="2122208">
                <a:moveTo>
                  <a:pt x="0" y="0"/>
                </a:moveTo>
                <a:lnTo>
                  <a:pt x="2822891" y="0"/>
                </a:lnTo>
                <a:lnTo>
                  <a:pt x="2822891" y="2122208"/>
                </a:lnTo>
                <a:lnTo>
                  <a:pt x="0" y="2122208"/>
                </a:lnTo>
                <a:lnTo>
                  <a:pt x="0" y="0"/>
                </a:lnTo>
                <a:close/>
              </a:path>
            </a:pathLst>
          </a:custGeom>
          <a:blipFill>
            <a:blip r:embed="rId3"/>
            <a:stretch>
              <a:fillRect l="-6383" r="-6383"/>
            </a:stretch>
          </a:blipFill>
        </p:spPr>
        <p:txBody>
          <a:bodyPr/>
          <a:lstStyle/>
          <a:p>
            <a:endParaRPr lang="en-GB"/>
          </a:p>
        </p:txBody>
      </p:sp>
      <p:sp>
        <p:nvSpPr>
          <p:cNvPr id="4" name="AutoShape 4">
            <a:extLst>
              <a:ext uri="{FF2B5EF4-FFF2-40B4-BE49-F238E27FC236}">
                <a16:creationId xmlns:a16="http://schemas.microsoft.com/office/drawing/2014/main" id="{CD2D6343-ACC7-27CC-CBE2-14418B8894E9}"/>
              </a:ext>
            </a:extLst>
          </p:cNvPr>
          <p:cNvSpPr/>
          <p:nvPr/>
        </p:nvSpPr>
        <p:spPr>
          <a:xfrm flipV="1">
            <a:off x="1794490" y="1028700"/>
            <a:ext cx="0" cy="992007"/>
          </a:xfrm>
          <a:prstGeom prst="line">
            <a:avLst/>
          </a:prstGeom>
          <a:ln w="85725" cap="flat">
            <a:solidFill>
              <a:srgbClr val="101010"/>
            </a:solidFill>
            <a:prstDash val="solid"/>
            <a:headEnd type="none" w="sm" len="sm"/>
            <a:tailEnd type="none" w="sm" len="sm"/>
          </a:ln>
        </p:spPr>
        <p:txBody>
          <a:bodyPr/>
          <a:lstStyle/>
          <a:p>
            <a:endParaRPr lang="en-GB"/>
          </a:p>
        </p:txBody>
      </p:sp>
      <p:sp>
        <p:nvSpPr>
          <p:cNvPr id="5" name="TextBox 5">
            <a:extLst>
              <a:ext uri="{FF2B5EF4-FFF2-40B4-BE49-F238E27FC236}">
                <a16:creationId xmlns:a16="http://schemas.microsoft.com/office/drawing/2014/main" id="{180F8220-5288-3676-F85D-AB63E8349CB4}"/>
              </a:ext>
            </a:extLst>
          </p:cNvPr>
          <p:cNvSpPr txBox="1"/>
          <p:nvPr/>
        </p:nvSpPr>
        <p:spPr>
          <a:xfrm>
            <a:off x="2083740" y="885828"/>
            <a:ext cx="12394259" cy="1177823"/>
          </a:xfrm>
          <a:prstGeom prst="rect">
            <a:avLst/>
          </a:prstGeom>
        </p:spPr>
        <p:txBody>
          <a:bodyPr wrap="square" lIns="0" tIns="0" rIns="0" bIns="0" rtlCol="0" anchor="t">
            <a:spAutoFit/>
          </a:bodyPr>
          <a:lstStyle/>
          <a:p>
            <a:pPr algn="ctr">
              <a:lnSpc>
                <a:spcPts val="9579"/>
              </a:lnSpc>
            </a:pPr>
            <a:r>
              <a:rPr lang="en-US" sz="6842" dirty="0">
                <a:solidFill>
                  <a:srgbClr val="000000"/>
                </a:solidFill>
                <a:latin typeface="Bellefair"/>
                <a:ea typeface="Bellefair"/>
                <a:cs typeface="Bellefair"/>
                <a:sym typeface="Bellefair"/>
              </a:rPr>
              <a:t>What Happens During a Suspension?</a:t>
            </a:r>
          </a:p>
        </p:txBody>
      </p:sp>
      <p:sp>
        <p:nvSpPr>
          <p:cNvPr id="6" name="TextBox 6">
            <a:extLst>
              <a:ext uri="{FF2B5EF4-FFF2-40B4-BE49-F238E27FC236}">
                <a16:creationId xmlns:a16="http://schemas.microsoft.com/office/drawing/2014/main" id="{16A5DCE0-7EB1-E51E-1D41-8309E3C1F336}"/>
              </a:ext>
            </a:extLst>
          </p:cNvPr>
          <p:cNvSpPr txBox="1"/>
          <p:nvPr/>
        </p:nvSpPr>
        <p:spPr>
          <a:xfrm>
            <a:off x="2083740" y="3009900"/>
            <a:ext cx="14118929" cy="6642844"/>
          </a:xfrm>
          <a:prstGeom prst="rect">
            <a:avLst/>
          </a:prstGeom>
        </p:spPr>
        <p:txBody>
          <a:bodyPr wrap="square" lIns="0" tIns="0" rIns="0" bIns="0" rtlCol="0" anchor="t">
            <a:spAutoFit/>
          </a:bodyPr>
          <a:lstStyle/>
          <a:p>
            <a:pPr algn="just">
              <a:lnSpc>
                <a:spcPts val="3680"/>
              </a:lnSpc>
            </a:pPr>
            <a:r>
              <a:rPr lang="en-US" sz="3200" dirty="0">
                <a:solidFill>
                  <a:srgbClr val="000000"/>
                </a:solidFill>
                <a:latin typeface="Montserrat"/>
                <a:ea typeface="Montserrat"/>
                <a:cs typeface="Montserrat"/>
                <a:sym typeface="Montserrat"/>
              </a:rPr>
              <a:t>A suspension is not the same as revocation.</a:t>
            </a:r>
          </a:p>
          <a:p>
            <a:pPr algn="just">
              <a:lnSpc>
                <a:spcPts val="3680"/>
              </a:lnSpc>
            </a:pPr>
            <a:endParaRPr lang="en-US" sz="3200" dirty="0">
              <a:solidFill>
                <a:srgbClr val="000000"/>
              </a:solidFill>
              <a:latin typeface="Montserrat"/>
              <a:ea typeface="Montserrat"/>
              <a:cs typeface="Montserrat"/>
              <a:sym typeface="Montserrat"/>
            </a:endParaRPr>
          </a:p>
          <a:p>
            <a:pPr algn="just">
              <a:lnSpc>
                <a:spcPts val="3680"/>
              </a:lnSpc>
            </a:pPr>
            <a:r>
              <a:rPr lang="en-US" sz="3200" dirty="0">
                <a:solidFill>
                  <a:srgbClr val="000000"/>
                </a:solidFill>
                <a:latin typeface="Montserrat"/>
                <a:ea typeface="Montserrat"/>
                <a:cs typeface="Montserrat"/>
                <a:sym typeface="Montserrat"/>
              </a:rPr>
              <a:t>During suspension:</a:t>
            </a:r>
          </a:p>
          <a:p>
            <a:pPr algn="just">
              <a:lnSpc>
                <a:spcPts val="3680"/>
              </a:lnSpc>
            </a:pPr>
            <a:endParaRPr lang="en-US" sz="3200" dirty="0">
              <a:solidFill>
                <a:srgbClr val="000000"/>
              </a:solidFill>
              <a:latin typeface="Montserrat"/>
              <a:ea typeface="Montserrat"/>
              <a:cs typeface="Montserrat"/>
              <a:sym typeface="Montserrat"/>
            </a:endParaRPr>
          </a:p>
          <a:p>
            <a:pPr algn="just">
              <a:lnSpc>
                <a:spcPts val="3680"/>
              </a:lnSpc>
            </a:pPr>
            <a:r>
              <a:rPr lang="en-US" sz="3200" dirty="0">
                <a:solidFill>
                  <a:srgbClr val="000000"/>
                </a:solidFill>
                <a:latin typeface="Montserrat"/>
                <a:ea typeface="Montserrat"/>
                <a:cs typeface="Montserrat"/>
                <a:sym typeface="Montserrat"/>
              </a:rPr>
              <a:t>Existing sponsored workers remain employed</a:t>
            </a:r>
          </a:p>
          <a:p>
            <a:pPr algn="just">
              <a:lnSpc>
                <a:spcPts val="3680"/>
              </a:lnSpc>
            </a:pPr>
            <a:r>
              <a:rPr lang="en-US" sz="3200" dirty="0">
                <a:solidFill>
                  <a:srgbClr val="000000"/>
                </a:solidFill>
                <a:latin typeface="Montserrat"/>
                <a:ea typeface="Montserrat"/>
                <a:cs typeface="Montserrat"/>
                <a:sym typeface="Montserrat"/>
              </a:rPr>
              <a:t>No new Certificates of Sponsorship</a:t>
            </a:r>
          </a:p>
          <a:p>
            <a:pPr algn="just">
              <a:lnSpc>
                <a:spcPts val="3680"/>
              </a:lnSpc>
            </a:pPr>
            <a:r>
              <a:rPr lang="en-US" sz="3200" dirty="0">
                <a:solidFill>
                  <a:srgbClr val="000000"/>
                </a:solidFill>
                <a:latin typeface="Montserrat"/>
                <a:ea typeface="Montserrat"/>
                <a:cs typeface="Montserrat"/>
                <a:sym typeface="Montserrat"/>
              </a:rPr>
              <a:t>No visa extensions</a:t>
            </a:r>
          </a:p>
          <a:p>
            <a:pPr algn="just">
              <a:lnSpc>
                <a:spcPts val="3680"/>
              </a:lnSpc>
            </a:pPr>
            <a:r>
              <a:rPr lang="en-US" sz="3200" dirty="0">
                <a:solidFill>
                  <a:srgbClr val="000000"/>
                </a:solidFill>
                <a:latin typeface="Montserrat"/>
                <a:ea typeface="Montserrat"/>
                <a:cs typeface="Montserrat"/>
                <a:sym typeface="Montserrat"/>
              </a:rPr>
              <a:t>No Defined </a:t>
            </a:r>
            <a:r>
              <a:rPr lang="en-US" sz="3200" dirty="0" err="1">
                <a:solidFill>
                  <a:srgbClr val="000000"/>
                </a:solidFill>
                <a:latin typeface="Montserrat"/>
                <a:ea typeface="Montserrat"/>
                <a:cs typeface="Montserrat"/>
                <a:sym typeface="Montserrat"/>
              </a:rPr>
              <a:t>CoS</a:t>
            </a:r>
            <a:r>
              <a:rPr lang="en-US" sz="3200" dirty="0">
                <a:solidFill>
                  <a:srgbClr val="000000"/>
                </a:solidFill>
                <a:latin typeface="Montserrat"/>
                <a:ea typeface="Montserrat"/>
                <a:cs typeface="Montserrat"/>
                <a:sym typeface="Montserrat"/>
              </a:rPr>
              <a:t> requests</a:t>
            </a:r>
          </a:p>
          <a:p>
            <a:pPr algn="just">
              <a:lnSpc>
                <a:spcPts val="3680"/>
              </a:lnSpc>
            </a:pPr>
            <a:endParaRPr lang="en-US" sz="3200" dirty="0">
              <a:solidFill>
                <a:srgbClr val="000000"/>
              </a:solidFill>
              <a:latin typeface="Montserrat"/>
              <a:ea typeface="Montserrat"/>
              <a:cs typeface="Montserrat"/>
              <a:sym typeface="Montserrat"/>
            </a:endParaRPr>
          </a:p>
          <a:p>
            <a:pPr algn="just">
              <a:lnSpc>
                <a:spcPts val="3680"/>
              </a:lnSpc>
            </a:pPr>
            <a:r>
              <a:rPr lang="en-US" sz="3200" dirty="0">
                <a:solidFill>
                  <a:srgbClr val="000000"/>
                </a:solidFill>
                <a:latin typeface="Montserrat"/>
                <a:ea typeface="Montserrat"/>
                <a:cs typeface="Montserrat"/>
                <a:sym typeface="Montserrat"/>
              </a:rPr>
              <a:t>UKVI will normally issue:</a:t>
            </a:r>
          </a:p>
          <a:p>
            <a:pPr algn="just">
              <a:lnSpc>
                <a:spcPts val="3680"/>
              </a:lnSpc>
            </a:pPr>
            <a:endParaRPr lang="en-US" sz="3200" dirty="0">
              <a:solidFill>
                <a:srgbClr val="000000"/>
              </a:solidFill>
              <a:latin typeface="Montserrat"/>
              <a:ea typeface="Montserrat"/>
              <a:cs typeface="Montserrat"/>
              <a:sym typeface="Montserrat"/>
            </a:endParaRPr>
          </a:p>
          <a:p>
            <a:pPr algn="just">
              <a:lnSpc>
                <a:spcPts val="3680"/>
              </a:lnSpc>
            </a:pPr>
            <a:r>
              <a:rPr lang="en-US" sz="3200" dirty="0">
                <a:solidFill>
                  <a:srgbClr val="000000"/>
                </a:solidFill>
                <a:latin typeface="Montserrat"/>
                <a:ea typeface="Montserrat"/>
                <a:cs typeface="Montserrat"/>
                <a:sym typeface="Montserrat"/>
              </a:rPr>
              <a:t>Notice of Suspension</a:t>
            </a:r>
          </a:p>
          <a:p>
            <a:pPr algn="just">
              <a:lnSpc>
                <a:spcPts val="3680"/>
              </a:lnSpc>
            </a:pPr>
            <a:endParaRPr lang="en-US" sz="3200" dirty="0">
              <a:solidFill>
                <a:srgbClr val="000000"/>
              </a:solidFill>
              <a:latin typeface="Montserrat"/>
              <a:ea typeface="Montserrat"/>
              <a:cs typeface="Montserrat"/>
              <a:sym typeface="Montserrat"/>
            </a:endParaRPr>
          </a:p>
          <a:p>
            <a:pPr algn="just">
              <a:lnSpc>
                <a:spcPts val="3680"/>
              </a:lnSpc>
            </a:pPr>
            <a:r>
              <a:rPr lang="en-US" sz="3200" dirty="0">
                <a:solidFill>
                  <a:srgbClr val="000000"/>
                </a:solidFill>
                <a:latin typeface="Montserrat"/>
                <a:ea typeface="Montserrat"/>
                <a:cs typeface="Montserrat"/>
                <a:sym typeface="Montserrat"/>
              </a:rPr>
              <a:t>Setting out concerns requiring a detailed response.</a:t>
            </a:r>
          </a:p>
        </p:txBody>
      </p:sp>
      <p:sp>
        <p:nvSpPr>
          <p:cNvPr id="8" name="Freeform 8">
            <a:extLst>
              <a:ext uri="{FF2B5EF4-FFF2-40B4-BE49-F238E27FC236}">
                <a16:creationId xmlns:a16="http://schemas.microsoft.com/office/drawing/2014/main" id="{F0536C82-49A8-E8E5-85C6-5847C79DE411}"/>
              </a:ext>
            </a:extLst>
          </p:cNvPr>
          <p:cNvSpPr/>
          <p:nvPr/>
        </p:nvSpPr>
        <p:spPr>
          <a:xfrm>
            <a:off x="1539812" y="2946507"/>
            <a:ext cx="509358" cy="744947"/>
          </a:xfrm>
          <a:custGeom>
            <a:avLst/>
            <a:gdLst/>
            <a:ahLst/>
            <a:cxnLst/>
            <a:rect l="l" t="t" r="r" b="b"/>
            <a:pathLst>
              <a:path w="509358" h="744947">
                <a:moveTo>
                  <a:pt x="0" y="0"/>
                </a:moveTo>
                <a:lnTo>
                  <a:pt x="509357" y="0"/>
                </a:lnTo>
                <a:lnTo>
                  <a:pt x="509357" y="744948"/>
                </a:lnTo>
                <a:lnTo>
                  <a:pt x="0" y="74494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pic>
        <p:nvPicPr>
          <p:cNvPr id="9" name="Picture 8">
            <a:extLst>
              <a:ext uri="{FF2B5EF4-FFF2-40B4-BE49-F238E27FC236}">
                <a16:creationId xmlns:a16="http://schemas.microsoft.com/office/drawing/2014/main" id="{47871338-B64C-EAE2-3A71-F49B22CF03CD}"/>
              </a:ext>
            </a:extLst>
          </p:cNvPr>
          <p:cNvPicPr>
            <a:picLocks noChangeAspect="1"/>
          </p:cNvPicPr>
          <p:nvPr/>
        </p:nvPicPr>
        <p:blipFill>
          <a:blip r:embed="rId5"/>
          <a:stretch>
            <a:fillRect/>
          </a:stretch>
        </p:blipFill>
        <p:spPr>
          <a:xfrm>
            <a:off x="1577728" y="7124700"/>
            <a:ext cx="506012" cy="749873"/>
          </a:xfrm>
          <a:prstGeom prst="rect">
            <a:avLst/>
          </a:prstGeom>
        </p:spPr>
      </p:pic>
    </p:spTree>
    <p:extLst>
      <p:ext uri="{BB962C8B-B14F-4D97-AF65-F5344CB8AC3E}">
        <p14:creationId xmlns:p14="http://schemas.microsoft.com/office/powerpoint/2010/main" val="16288530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01010"/>
        </a:solidFill>
        <a:effectLst/>
      </p:bgPr>
    </p:bg>
    <p:spTree>
      <p:nvGrpSpPr>
        <p:cNvPr id="1" name="">
          <a:extLst>
            <a:ext uri="{FF2B5EF4-FFF2-40B4-BE49-F238E27FC236}">
              <a16:creationId xmlns:a16="http://schemas.microsoft.com/office/drawing/2014/main" id="{C5835C55-3228-41B0-6EA0-1BD9EC00D3F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23EB839-3D16-B3A6-E816-F2333BEB9666}"/>
              </a:ext>
            </a:extLst>
          </p:cNvPr>
          <p:cNvSpPr/>
          <p:nvPr/>
        </p:nvSpPr>
        <p:spPr>
          <a:xfrm>
            <a:off x="0" y="-266699"/>
            <a:ext cx="18162359" cy="10553699"/>
          </a:xfrm>
          <a:custGeom>
            <a:avLst/>
            <a:gdLst/>
            <a:ahLst/>
            <a:cxnLst/>
            <a:rect l="l" t="t" r="r" b="b"/>
            <a:pathLst>
              <a:path w="18738329" h="10704271">
                <a:moveTo>
                  <a:pt x="0" y="0"/>
                </a:moveTo>
                <a:lnTo>
                  <a:pt x="18738329" y="0"/>
                </a:lnTo>
                <a:lnTo>
                  <a:pt x="18738329" y="10704270"/>
                </a:lnTo>
                <a:lnTo>
                  <a:pt x="0" y="10704270"/>
                </a:lnTo>
                <a:lnTo>
                  <a:pt x="0" y="0"/>
                </a:lnTo>
                <a:close/>
              </a:path>
            </a:pathLst>
          </a:custGeom>
          <a:blipFill>
            <a:blip r:embed="rId2"/>
            <a:stretch>
              <a:fillRect/>
            </a:stretch>
          </a:blipFill>
        </p:spPr>
        <p:txBody>
          <a:bodyPr/>
          <a:lstStyle/>
          <a:p>
            <a:endParaRPr lang="en-GB" dirty="0"/>
          </a:p>
        </p:txBody>
      </p:sp>
      <p:sp>
        <p:nvSpPr>
          <p:cNvPr id="3" name="Freeform 3">
            <a:extLst>
              <a:ext uri="{FF2B5EF4-FFF2-40B4-BE49-F238E27FC236}">
                <a16:creationId xmlns:a16="http://schemas.microsoft.com/office/drawing/2014/main" id="{C54C143F-DD6C-D0B6-178D-17754C31F645}"/>
              </a:ext>
            </a:extLst>
          </p:cNvPr>
          <p:cNvSpPr/>
          <p:nvPr/>
        </p:nvSpPr>
        <p:spPr>
          <a:xfrm>
            <a:off x="15465109" y="8258228"/>
            <a:ext cx="2822891" cy="2122208"/>
          </a:xfrm>
          <a:custGeom>
            <a:avLst/>
            <a:gdLst/>
            <a:ahLst/>
            <a:cxnLst/>
            <a:rect l="l" t="t" r="r" b="b"/>
            <a:pathLst>
              <a:path w="2822891" h="2122208">
                <a:moveTo>
                  <a:pt x="0" y="0"/>
                </a:moveTo>
                <a:lnTo>
                  <a:pt x="2822891" y="0"/>
                </a:lnTo>
                <a:lnTo>
                  <a:pt x="2822891" y="2122208"/>
                </a:lnTo>
                <a:lnTo>
                  <a:pt x="0" y="2122208"/>
                </a:lnTo>
                <a:lnTo>
                  <a:pt x="0" y="0"/>
                </a:lnTo>
                <a:close/>
              </a:path>
            </a:pathLst>
          </a:custGeom>
          <a:blipFill>
            <a:blip r:embed="rId3"/>
            <a:stretch>
              <a:fillRect l="-6383" r="-6383"/>
            </a:stretch>
          </a:blipFill>
        </p:spPr>
        <p:txBody>
          <a:bodyPr/>
          <a:lstStyle/>
          <a:p>
            <a:endParaRPr lang="en-GB"/>
          </a:p>
        </p:txBody>
      </p:sp>
      <p:sp>
        <p:nvSpPr>
          <p:cNvPr id="4" name="AutoShape 4">
            <a:extLst>
              <a:ext uri="{FF2B5EF4-FFF2-40B4-BE49-F238E27FC236}">
                <a16:creationId xmlns:a16="http://schemas.microsoft.com/office/drawing/2014/main" id="{05A2BB79-1BE4-F03C-3D3D-7A31282C5510}"/>
              </a:ext>
            </a:extLst>
          </p:cNvPr>
          <p:cNvSpPr/>
          <p:nvPr/>
        </p:nvSpPr>
        <p:spPr>
          <a:xfrm flipV="1">
            <a:off x="1794490" y="1028700"/>
            <a:ext cx="0" cy="992007"/>
          </a:xfrm>
          <a:prstGeom prst="line">
            <a:avLst/>
          </a:prstGeom>
          <a:ln w="85725" cap="flat">
            <a:solidFill>
              <a:srgbClr val="101010"/>
            </a:solidFill>
            <a:prstDash val="solid"/>
            <a:headEnd type="none" w="sm" len="sm"/>
            <a:tailEnd type="none" w="sm" len="sm"/>
          </a:ln>
        </p:spPr>
        <p:txBody>
          <a:bodyPr/>
          <a:lstStyle/>
          <a:p>
            <a:endParaRPr lang="en-GB"/>
          </a:p>
        </p:txBody>
      </p:sp>
      <p:sp>
        <p:nvSpPr>
          <p:cNvPr id="5" name="TextBox 5">
            <a:extLst>
              <a:ext uri="{FF2B5EF4-FFF2-40B4-BE49-F238E27FC236}">
                <a16:creationId xmlns:a16="http://schemas.microsoft.com/office/drawing/2014/main" id="{06CBAA20-3FE4-72A6-D280-C4869BFF65CA}"/>
              </a:ext>
            </a:extLst>
          </p:cNvPr>
          <p:cNvSpPr txBox="1"/>
          <p:nvPr/>
        </p:nvSpPr>
        <p:spPr>
          <a:xfrm>
            <a:off x="2083741" y="885828"/>
            <a:ext cx="8965260" cy="1177823"/>
          </a:xfrm>
          <a:prstGeom prst="rect">
            <a:avLst/>
          </a:prstGeom>
        </p:spPr>
        <p:txBody>
          <a:bodyPr wrap="square" lIns="0" tIns="0" rIns="0" bIns="0" rtlCol="0" anchor="t">
            <a:spAutoFit/>
          </a:bodyPr>
          <a:lstStyle/>
          <a:p>
            <a:pPr algn="ctr">
              <a:lnSpc>
                <a:spcPts val="9579"/>
              </a:lnSpc>
            </a:pPr>
            <a:r>
              <a:rPr lang="en-US" sz="6842" dirty="0">
                <a:solidFill>
                  <a:srgbClr val="000000"/>
                </a:solidFill>
                <a:latin typeface="Bellefair"/>
                <a:ea typeface="Bellefair"/>
                <a:cs typeface="Bellefair"/>
                <a:sym typeface="Bellefair"/>
              </a:rPr>
              <a:t>Responding to Suspension</a:t>
            </a:r>
          </a:p>
        </p:txBody>
      </p:sp>
      <p:sp>
        <p:nvSpPr>
          <p:cNvPr id="6" name="TextBox 6">
            <a:extLst>
              <a:ext uri="{FF2B5EF4-FFF2-40B4-BE49-F238E27FC236}">
                <a16:creationId xmlns:a16="http://schemas.microsoft.com/office/drawing/2014/main" id="{CFD15C45-C091-E27B-5241-757F659CEA70}"/>
              </a:ext>
            </a:extLst>
          </p:cNvPr>
          <p:cNvSpPr txBox="1"/>
          <p:nvPr/>
        </p:nvSpPr>
        <p:spPr>
          <a:xfrm>
            <a:off x="2083740" y="3009900"/>
            <a:ext cx="14118929" cy="5693866"/>
          </a:xfrm>
          <a:prstGeom prst="rect">
            <a:avLst/>
          </a:prstGeom>
        </p:spPr>
        <p:txBody>
          <a:bodyPr wrap="square" lIns="0" tIns="0" rIns="0" bIns="0" rtlCol="0" anchor="t">
            <a:spAutoFit/>
          </a:bodyPr>
          <a:lstStyle/>
          <a:p>
            <a:pPr algn="just">
              <a:lnSpc>
                <a:spcPts val="3680"/>
              </a:lnSpc>
            </a:pPr>
            <a:r>
              <a:rPr lang="en-US" sz="3200" dirty="0">
                <a:solidFill>
                  <a:srgbClr val="000000"/>
                </a:solidFill>
                <a:latin typeface="Montserrat"/>
                <a:ea typeface="Montserrat"/>
                <a:cs typeface="Montserrat"/>
                <a:sym typeface="Montserrat"/>
              </a:rPr>
              <a:t>Your response should include:</a:t>
            </a:r>
          </a:p>
          <a:p>
            <a:pPr algn="just">
              <a:lnSpc>
                <a:spcPts val="3680"/>
              </a:lnSpc>
            </a:pPr>
            <a:endParaRPr lang="en-US" sz="3200" dirty="0">
              <a:solidFill>
                <a:srgbClr val="000000"/>
              </a:solidFill>
              <a:latin typeface="Montserrat"/>
              <a:ea typeface="Montserrat"/>
              <a:cs typeface="Montserrat"/>
              <a:sym typeface="Montserrat"/>
            </a:endParaRPr>
          </a:p>
          <a:p>
            <a:pPr marL="457200" indent="-457200" algn="just">
              <a:lnSpc>
                <a:spcPts val="3680"/>
              </a:lnSpc>
              <a:buFont typeface="Arial" panose="020B0604020202020204" pitchFamily="34" charset="0"/>
              <a:buChar char="•"/>
            </a:pPr>
            <a:r>
              <a:rPr lang="en-US" sz="3200" dirty="0">
                <a:solidFill>
                  <a:srgbClr val="000000"/>
                </a:solidFill>
                <a:latin typeface="Montserrat"/>
                <a:ea typeface="Montserrat"/>
                <a:cs typeface="Montserrat"/>
                <a:sym typeface="Montserrat"/>
              </a:rPr>
              <a:t>Legal representations</a:t>
            </a:r>
          </a:p>
          <a:p>
            <a:pPr marL="457200" indent="-457200" algn="just">
              <a:lnSpc>
                <a:spcPts val="3680"/>
              </a:lnSpc>
              <a:buFont typeface="Arial" panose="020B0604020202020204" pitchFamily="34" charset="0"/>
              <a:buChar char="•"/>
            </a:pPr>
            <a:r>
              <a:rPr lang="en-US" sz="3200" dirty="0">
                <a:solidFill>
                  <a:srgbClr val="000000"/>
                </a:solidFill>
                <a:latin typeface="Montserrat"/>
                <a:ea typeface="Montserrat"/>
                <a:cs typeface="Montserrat"/>
                <a:sym typeface="Montserrat"/>
              </a:rPr>
              <a:t>Supporting evidence</a:t>
            </a:r>
          </a:p>
          <a:p>
            <a:pPr marL="457200" indent="-457200" algn="just">
              <a:lnSpc>
                <a:spcPts val="3680"/>
              </a:lnSpc>
              <a:buFont typeface="Arial" panose="020B0604020202020204" pitchFamily="34" charset="0"/>
              <a:buChar char="•"/>
            </a:pPr>
            <a:r>
              <a:rPr lang="en-US" sz="3200" dirty="0">
                <a:solidFill>
                  <a:srgbClr val="000000"/>
                </a:solidFill>
                <a:latin typeface="Montserrat"/>
                <a:ea typeface="Montserrat"/>
                <a:cs typeface="Montserrat"/>
                <a:sym typeface="Montserrat"/>
              </a:rPr>
              <a:t>Corrective actions</a:t>
            </a:r>
          </a:p>
          <a:p>
            <a:pPr marL="457200" indent="-457200" algn="just">
              <a:lnSpc>
                <a:spcPts val="3680"/>
              </a:lnSpc>
              <a:buFont typeface="Arial" panose="020B0604020202020204" pitchFamily="34" charset="0"/>
              <a:buChar char="•"/>
            </a:pPr>
            <a:r>
              <a:rPr lang="en-US" sz="3200" dirty="0">
                <a:solidFill>
                  <a:srgbClr val="000000"/>
                </a:solidFill>
                <a:latin typeface="Montserrat"/>
                <a:ea typeface="Montserrat"/>
                <a:cs typeface="Montserrat"/>
                <a:sym typeface="Montserrat"/>
              </a:rPr>
              <a:t>Updated policies</a:t>
            </a:r>
          </a:p>
          <a:p>
            <a:pPr marL="457200" indent="-457200" algn="just">
              <a:lnSpc>
                <a:spcPts val="3680"/>
              </a:lnSpc>
              <a:buFont typeface="Arial" panose="020B0604020202020204" pitchFamily="34" charset="0"/>
              <a:buChar char="•"/>
            </a:pPr>
            <a:r>
              <a:rPr lang="en-US" sz="3200" dirty="0">
                <a:solidFill>
                  <a:srgbClr val="000000"/>
                </a:solidFill>
                <a:latin typeface="Montserrat"/>
                <a:ea typeface="Montserrat"/>
                <a:cs typeface="Montserrat"/>
                <a:sym typeface="Montserrat"/>
              </a:rPr>
              <a:t>Training records</a:t>
            </a:r>
          </a:p>
          <a:p>
            <a:pPr marL="457200" indent="-457200" algn="just">
              <a:lnSpc>
                <a:spcPts val="3680"/>
              </a:lnSpc>
              <a:buFont typeface="Arial" panose="020B0604020202020204" pitchFamily="34" charset="0"/>
              <a:buChar char="•"/>
            </a:pPr>
            <a:r>
              <a:rPr lang="en-US" sz="3200" dirty="0">
                <a:solidFill>
                  <a:srgbClr val="000000"/>
                </a:solidFill>
                <a:latin typeface="Montserrat"/>
                <a:ea typeface="Montserrat"/>
                <a:cs typeface="Montserrat"/>
                <a:sym typeface="Montserrat"/>
              </a:rPr>
              <a:t>Compliance improvements</a:t>
            </a:r>
          </a:p>
          <a:p>
            <a:pPr algn="just">
              <a:lnSpc>
                <a:spcPts val="3680"/>
              </a:lnSpc>
            </a:pPr>
            <a:endParaRPr lang="en-US" sz="3200" dirty="0">
              <a:solidFill>
                <a:srgbClr val="000000"/>
              </a:solidFill>
              <a:latin typeface="Montserrat"/>
              <a:ea typeface="Montserrat"/>
              <a:cs typeface="Montserrat"/>
              <a:sym typeface="Montserrat"/>
            </a:endParaRPr>
          </a:p>
          <a:p>
            <a:pPr algn="just">
              <a:lnSpc>
                <a:spcPts val="3680"/>
              </a:lnSpc>
            </a:pPr>
            <a:r>
              <a:rPr lang="en-US" sz="3200" dirty="0">
                <a:solidFill>
                  <a:srgbClr val="000000"/>
                </a:solidFill>
                <a:latin typeface="Montserrat"/>
                <a:ea typeface="Montserrat"/>
                <a:cs typeface="Montserrat"/>
                <a:sym typeface="Montserrat"/>
              </a:rPr>
              <a:t>Never simply deny allegations</a:t>
            </a:r>
          </a:p>
          <a:p>
            <a:pPr algn="just">
              <a:lnSpc>
                <a:spcPts val="3680"/>
              </a:lnSpc>
            </a:pPr>
            <a:endParaRPr lang="en-US" sz="3200" dirty="0">
              <a:solidFill>
                <a:srgbClr val="000000"/>
              </a:solidFill>
              <a:latin typeface="Montserrat"/>
              <a:ea typeface="Montserrat"/>
              <a:cs typeface="Montserrat"/>
              <a:sym typeface="Montserrat"/>
            </a:endParaRPr>
          </a:p>
          <a:p>
            <a:pPr algn="just">
              <a:lnSpc>
                <a:spcPts val="3680"/>
              </a:lnSpc>
            </a:pPr>
            <a:r>
              <a:rPr lang="en-US" sz="3200" dirty="0">
                <a:solidFill>
                  <a:srgbClr val="000000"/>
                </a:solidFill>
                <a:latin typeface="Montserrat"/>
                <a:ea typeface="Montserrat"/>
                <a:cs typeface="Montserrat"/>
                <a:sym typeface="Montserrat"/>
              </a:rPr>
              <a:t>Every concern should be evidenced</a:t>
            </a:r>
          </a:p>
        </p:txBody>
      </p:sp>
      <p:sp>
        <p:nvSpPr>
          <p:cNvPr id="8" name="Freeform 8">
            <a:extLst>
              <a:ext uri="{FF2B5EF4-FFF2-40B4-BE49-F238E27FC236}">
                <a16:creationId xmlns:a16="http://schemas.microsoft.com/office/drawing/2014/main" id="{D692A500-18FC-9A52-E3BF-7061932B6333}"/>
              </a:ext>
            </a:extLst>
          </p:cNvPr>
          <p:cNvSpPr/>
          <p:nvPr/>
        </p:nvSpPr>
        <p:spPr>
          <a:xfrm>
            <a:off x="1539812" y="2946507"/>
            <a:ext cx="509358" cy="744947"/>
          </a:xfrm>
          <a:custGeom>
            <a:avLst/>
            <a:gdLst/>
            <a:ahLst/>
            <a:cxnLst/>
            <a:rect l="l" t="t" r="r" b="b"/>
            <a:pathLst>
              <a:path w="509358" h="744947">
                <a:moveTo>
                  <a:pt x="0" y="0"/>
                </a:moveTo>
                <a:lnTo>
                  <a:pt x="509357" y="0"/>
                </a:lnTo>
                <a:lnTo>
                  <a:pt x="509357" y="744948"/>
                </a:lnTo>
                <a:lnTo>
                  <a:pt x="0" y="74494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pic>
        <p:nvPicPr>
          <p:cNvPr id="9" name="Picture 8">
            <a:extLst>
              <a:ext uri="{FF2B5EF4-FFF2-40B4-BE49-F238E27FC236}">
                <a16:creationId xmlns:a16="http://schemas.microsoft.com/office/drawing/2014/main" id="{16AD11A9-5E53-DB14-BF0B-E1ADF35D82FB}"/>
              </a:ext>
            </a:extLst>
          </p:cNvPr>
          <p:cNvPicPr>
            <a:picLocks noChangeAspect="1"/>
          </p:cNvPicPr>
          <p:nvPr/>
        </p:nvPicPr>
        <p:blipFill>
          <a:blip r:embed="rId5"/>
          <a:stretch>
            <a:fillRect/>
          </a:stretch>
        </p:blipFill>
        <p:spPr>
          <a:xfrm>
            <a:off x="1577728" y="7124700"/>
            <a:ext cx="506012" cy="749873"/>
          </a:xfrm>
          <a:prstGeom prst="rect">
            <a:avLst/>
          </a:prstGeom>
        </p:spPr>
      </p:pic>
    </p:spTree>
    <p:extLst>
      <p:ext uri="{BB962C8B-B14F-4D97-AF65-F5344CB8AC3E}">
        <p14:creationId xmlns:p14="http://schemas.microsoft.com/office/powerpoint/2010/main" val="16940566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01010"/>
        </a:solidFill>
        <a:effectLst/>
      </p:bgPr>
    </p:bg>
    <p:spTree>
      <p:nvGrpSpPr>
        <p:cNvPr id="1" name="">
          <a:extLst>
            <a:ext uri="{FF2B5EF4-FFF2-40B4-BE49-F238E27FC236}">
              <a16:creationId xmlns:a16="http://schemas.microsoft.com/office/drawing/2014/main" id="{948A0034-F10B-FA49-CF9E-43BE9531713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CE85D8A-203C-77E1-19EC-B8357C5A2125}"/>
              </a:ext>
            </a:extLst>
          </p:cNvPr>
          <p:cNvSpPr/>
          <p:nvPr/>
        </p:nvSpPr>
        <p:spPr>
          <a:xfrm>
            <a:off x="0" y="-266699"/>
            <a:ext cx="18162359" cy="10553699"/>
          </a:xfrm>
          <a:custGeom>
            <a:avLst/>
            <a:gdLst/>
            <a:ahLst/>
            <a:cxnLst/>
            <a:rect l="l" t="t" r="r" b="b"/>
            <a:pathLst>
              <a:path w="18738329" h="10704271">
                <a:moveTo>
                  <a:pt x="0" y="0"/>
                </a:moveTo>
                <a:lnTo>
                  <a:pt x="18738329" y="0"/>
                </a:lnTo>
                <a:lnTo>
                  <a:pt x="18738329" y="10704270"/>
                </a:lnTo>
                <a:lnTo>
                  <a:pt x="0" y="10704270"/>
                </a:lnTo>
                <a:lnTo>
                  <a:pt x="0" y="0"/>
                </a:lnTo>
                <a:close/>
              </a:path>
            </a:pathLst>
          </a:custGeom>
          <a:blipFill>
            <a:blip r:embed="rId2"/>
            <a:stretch>
              <a:fillRect/>
            </a:stretch>
          </a:blipFill>
        </p:spPr>
        <p:txBody>
          <a:bodyPr/>
          <a:lstStyle/>
          <a:p>
            <a:endParaRPr lang="en-GB" dirty="0"/>
          </a:p>
        </p:txBody>
      </p:sp>
      <p:sp>
        <p:nvSpPr>
          <p:cNvPr id="3" name="Freeform 3">
            <a:extLst>
              <a:ext uri="{FF2B5EF4-FFF2-40B4-BE49-F238E27FC236}">
                <a16:creationId xmlns:a16="http://schemas.microsoft.com/office/drawing/2014/main" id="{330C71CE-0106-95CA-B9AD-3F4EF44C2911}"/>
              </a:ext>
            </a:extLst>
          </p:cNvPr>
          <p:cNvSpPr/>
          <p:nvPr/>
        </p:nvSpPr>
        <p:spPr>
          <a:xfrm>
            <a:off x="15465109" y="8258228"/>
            <a:ext cx="2822891" cy="2122208"/>
          </a:xfrm>
          <a:custGeom>
            <a:avLst/>
            <a:gdLst/>
            <a:ahLst/>
            <a:cxnLst/>
            <a:rect l="l" t="t" r="r" b="b"/>
            <a:pathLst>
              <a:path w="2822891" h="2122208">
                <a:moveTo>
                  <a:pt x="0" y="0"/>
                </a:moveTo>
                <a:lnTo>
                  <a:pt x="2822891" y="0"/>
                </a:lnTo>
                <a:lnTo>
                  <a:pt x="2822891" y="2122208"/>
                </a:lnTo>
                <a:lnTo>
                  <a:pt x="0" y="2122208"/>
                </a:lnTo>
                <a:lnTo>
                  <a:pt x="0" y="0"/>
                </a:lnTo>
                <a:close/>
              </a:path>
            </a:pathLst>
          </a:custGeom>
          <a:blipFill>
            <a:blip r:embed="rId3"/>
            <a:stretch>
              <a:fillRect l="-6383" r="-6383"/>
            </a:stretch>
          </a:blipFill>
        </p:spPr>
        <p:txBody>
          <a:bodyPr/>
          <a:lstStyle/>
          <a:p>
            <a:endParaRPr lang="en-GB"/>
          </a:p>
        </p:txBody>
      </p:sp>
      <p:sp>
        <p:nvSpPr>
          <p:cNvPr id="4" name="AutoShape 4">
            <a:extLst>
              <a:ext uri="{FF2B5EF4-FFF2-40B4-BE49-F238E27FC236}">
                <a16:creationId xmlns:a16="http://schemas.microsoft.com/office/drawing/2014/main" id="{159EB358-9CD1-9853-27A3-0145AD8CC291}"/>
              </a:ext>
            </a:extLst>
          </p:cNvPr>
          <p:cNvSpPr/>
          <p:nvPr/>
        </p:nvSpPr>
        <p:spPr>
          <a:xfrm flipV="1">
            <a:off x="1794490" y="1028700"/>
            <a:ext cx="0" cy="992007"/>
          </a:xfrm>
          <a:prstGeom prst="line">
            <a:avLst/>
          </a:prstGeom>
          <a:ln w="85725" cap="flat">
            <a:solidFill>
              <a:srgbClr val="101010"/>
            </a:solidFill>
            <a:prstDash val="solid"/>
            <a:headEnd type="none" w="sm" len="sm"/>
            <a:tailEnd type="none" w="sm" len="sm"/>
          </a:ln>
        </p:spPr>
        <p:txBody>
          <a:bodyPr/>
          <a:lstStyle/>
          <a:p>
            <a:endParaRPr lang="en-GB"/>
          </a:p>
        </p:txBody>
      </p:sp>
      <p:sp>
        <p:nvSpPr>
          <p:cNvPr id="5" name="TextBox 5">
            <a:extLst>
              <a:ext uri="{FF2B5EF4-FFF2-40B4-BE49-F238E27FC236}">
                <a16:creationId xmlns:a16="http://schemas.microsoft.com/office/drawing/2014/main" id="{A013D7E1-2CA4-2824-7A70-F8FBF6159BA5}"/>
              </a:ext>
            </a:extLst>
          </p:cNvPr>
          <p:cNvSpPr txBox="1"/>
          <p:nvPr/>
        </p:nvSpPr>
        <p:spPr>
          <a:xfrm>
            <a:off x="2083740" y="885829"/>
            <a:ext cx="10565459" cy="1177823"/>
          </a:xfrm>
          <a:prstGeom prst="rect">
            <a:avLst/>
          </a:prstGeom>
        </p:spPr>
        <p:txBody>
          <a:bodyPr wrap="square" lIns="0" tIns="0" rIns="0" bIns="0" rtlCol="0" anchor="t">
            <a:spAutoFit/>
          </a:bodyPr>
          <a:lstStyle/>
          <a:p>
            <a:pPr algn="ctr">
              <a:lnSpc>
                <a:spcPts val="9579"/>
              </a:lnSpc>
            </a:pPr>
            <a:r>
              <a:rPr lang="en-US" sz="6842" dirty="0">
                <a:solidFill>
                  <a:srgbClr val="000000"/>
                </a:solidFill>
                <a:latin typeface="Bellefair"/>
                <a:ea typeface="Bellefair"/>
                <a:cs typeface="Bellefair"/>
                <a:sym typeface="Bellefair"/>
              </a:rPr>
              <a:t>When UKVI Revokes a </a:t>
            </a:r>
            <a:r>
              <a:rPr lang="en-US" sz="6842" dirty="0" err="1">
                <a:solidFill>
                  <a:srgbClr val="000000"/>
                </a:solidFill>
                <a:latin typeface="Bellefair"/>
                <a:ea typeface="Bellefair"/>
                <a:cs typeface="Bellefair"/>
                <a:sym typeface="Bellefair"/>
              </a:rPr>
              <a:t>Licence</a:t>
            </a:r>
            <a:endParaRPr lang="en-US" sz="6842" dirty="0">
              <a:solidFill>
                <a:srgbClr val="000000"/>
              </a:solidFill>
              <a:latin typeface="Bellefair"/>
              <a:ea typeface="Bellefair"/>
              <a:cs typeface="Bellefair"/>
              <a:sym typeface="Bellefair"/>
            </a:endParaRPr>
          </a:p>
        </p:txBody>
      </p:sp>
      <p:sp>
        <p:nvSpPr>
          <p:cNvPr id="6" name="TextBox 6">
            <a:extLst>
              <a:ext uri="{FF2B5EF4-FFF2-40B4-BE49-F238E27FC236}">
                <a16:creationId xmlns:a16="http://schemas.microsoft.com/office/drawing/2014/main" id="{0B8CB4C1-57E3-23FC-966A-3643927E14DB}"/>
              </a:ext>
            </a:extLst>
          </p:cNvPr>
          <p:cNvSpPr txBox="1"/>
          <p:nvPr/>
        </p:nvSpPr>
        <p:spPr>
          <a:xfrm>
            <a:off x="2083740" y="3009900"/>
            <a:ext cx="14118929" cy="6168355"/>
          </a:xfrm>
          <a:prstGeom prst="rect">
            <a:avLst/>
          </a:prstGeom>
        </p:spPr>
        <p:txBody>
          <a:bodyPr wrap="square" lIns="0" tIns="0" rIns="0" bIns="0" rtlCol="0" anchor="t">
            <a:spAutoFit/>
          </a:bodyPr>
          <a:lstStyle/>
          <a:p>
            <a:pPr algn="just">
              <a:lnSpc>
                <a:spcPts val="3680"/>
              </a:lnSpc>
            </a:pPr>
            <a:r>
              <a:rPr lang="en-US" sz="3200" dirty="0">
                <a:solidFill>
                  <a:srgbClr val="000000"/>
                </a:solidFill>
                <a:latin typeface="Montserrat"/>
                <a:ea typeface="Montserrat"/>
                <a:cs typeface="Montserrat"/>
                <a:sym typeface="Montserrat"/>
              </a:rPr>
              <a:t>Revocation usually follows serious breaches such as:</a:t>
            </a:r>
          </a:p>
          <a:p>
            <a:pPr algn="just">
              <a:lnSpc>
                <a:spcPts val="3680"/>
              </a:lnSpc>
            </a:pPr>
            <a:endParaRPr lang="en-US" sz="3200" dirty="0">
              <a:solidFill>
                <a:srgbClr val="000000"/>
              </a:solidFill>
              <a:latin typeface="Montserrat"/>
              <a:ea typeface="Montserrat"/>
              <a:cs typeface="Montserrat"/>
              <a:sym typeface="Montserrat"/>
            </a:endParaRPr>
          </a:p>
          <a:p>
            <a:pPr marL="457200" indent="-457200" algn="just">
              <a:lnSpc>
                <a:spcPts val="3680"/>
              </a:lnSpc>
              <a:buFont typeface="Arial" panose="020B0604020202020204" pitchFamily="34" charset="0"/>
              <a:buChar char="•"/>
            </a:pPr>
            <a:r>
              <a:rPr lang="en-US" sz="3200" dirty="0">
                <a:solidFill>
                  <a:srgbClr val="000000"/>
                </a:solidFill>
                <a:latin typeface="Montserrat"/>
                <a:ea typeface="Montserrat"/>
                <a:cs typeface="Montserrat"/>
                <a:sym typeface="Montserrat"/>
              </a:rPr>
              <a:t>False information</a:t>
            </a:r>
          </a:p>
          <a:p>
            <a:pPr marL="457200" indent="-457200" algn="just">
              <a:lnSpc>
                <a:spcPts val="3680"/>
              </a:lnSpc>
              <a:buFont typeface="Arial" panose="020B0604020202020204" pitchFamily="34" charset="0"/>
              <a:buChar char="•"/>
            </a:pPr>
            <a:r>
              <a:rPr lang="en-US" sz="3200" dirty="0">
                <a:solidFill>
                  <a:srgbClr val="000000"/>
                </a:solidFill>
                <a:latin typeface="Montserrat"/>
                <a:ea typeface="Montserrat"/>
                <a:cs typeface="Montserrat"/>
                <a:sym typeface="Montserrat"/>
              </a:rPr>
              <a:t>Sham vacancies</a:t>
            </a:r>
          </a:p>
          <a:p>
            <a:pPr marL="457200" indent="-457200" algn="just">
              <a:lnSpc>
                <a:spcPts val="3680"/>
              </a:lnSpc>
              <a:buFont typeface="Arial" panose="020B0604020202020204" pitchFamily="34" charset="0"/>
              <a:buChar char="•"/>
            </a:pPr>
            <a:r>
              <a:rPr lang="en-US" sz="3200" dirty="0">
                <a:solidFill>
                  <a:srgbClr val="000000"/>
                </a:solidFill>
                <a:latin typeface="Montserrat"/>
                <a:ea typeface="Montserrat"/>
                <a:cs typeface="Montserrat"/>
                <a:sym typeface="Montserrat"/>
              </a:rPr>
              <a:t>Illegal working</a:t>
            </a:r>
          </a:p>
          <a:p>
            <a:pPr marL="457200" indent="-457200" algn="just">
              <a:lnSpc>
                <a:spcPts val="3680"/>
              </a:lnSpc>
              <a:buFont typeface="Arial" panose="020B0604020202020204" pitchFamily="34" charset="0"/>
              <a:buChar char="•"/>
            </a:pPr>
            <a:r>
              <a:rPr lang="en-US" sz="3200" dirty="0">
                <a:solidFill>
                  <a:srgbClr val="000000"/>
                </a:solidFill>
                <a:latin typeface="Montserrat"/>
                <a:ea typeface="Montserrat"/>
                <a:cs typeface="Montserrat"/>
                <a:sym typeface="Montserrat"/>
              </a:rPr>
              <a:t>Serious salary breaches</a:t>
            </a:r>
          </a:p>
          <a:p>
            <a:pPr marL="457200" indent="-457200" algn="just">
              <a:lnSpc>
                <a:spcPts val="3680"/>
              </a:lnSpc>
              <a:buFont typeface="Arial" panose="020B0604020202020204" pitchFamily="34" charset="0"/>
              <a:buChar char="•"/>
            </a:pPr>
            <a:r>
              <a:rPr lang="en-US" sz="3200" dirty="0">
                <a:solidFill>
                  <a:srgbClr val="000000"/>
                </a:solidFill>
                <a:latin typeface="Montserrat"/>
                <a:ea typeface="Montserrat"/>
                <a:cs typeface="Montserrat"/>
                <a:sym typeface="Montserrat"/>
              </a:rPr>
              <a:t>Failure to co-operate</a:t>
            </a:r>
          </a:p>
          <a:p>
            <a:pPr marL="457200" indent="-457200" algn="just">
              <a:lnSpc>
                <a:spcPts val="3680"/>
              </a:lnSpc>
              <a:buFont typeface="Arial" panose="020B0604020202020204" pitchFamily="34" charset="0"/>
              <a:buChar char="•"/>
            </a:pPr>
            <a:r>
              <a:rPr lang="en-US" sz="3200" dirty="0">
                <a:solidFill>
                  <a:srgbClr val="000000"/>
                </a:solidFill>
                <a:latin typeface="Montserrat"/>
                <a:ea typeface="Montserrat"/>
                <a:cs typeface="Montserrat"/>
                <a:sym typeface="Montserrat"/>
              </a:rPr>
              <a:t>Serious non-compliance</a:t>
            </a:r>
          </a:p>
          <a:p>
            <a:pPr algn="just">
              <a:lnSpc>
                <a:spcPts val="3680"/>
              </a:lnSpc>
            </a:pPr>
            <a:endParaRPr lang="en-US" sz="3200" dirty="0">
              <a:solidFill>
                <a:srgbClr val="000000"/>
              </a:solidFill>
              <a:latin typeface="Montserrat"/>
              <a:ea typeface="Montserrat"/>
              <a:cs typeface="Montserrat"/>
              <a:sym typeface="Montserrat"/>
            </a:endParaRPr>
          </a:p>
          <a:p>
            <a:pPr algn="just">
              <a:lnSpc>
                <a:spcPts val="3680"/>
              </a:lnSpc>
            </a:pPr>
            <a:r>
              <a:rPr lang="en-US" sz="3200" dirty="0">
                <a:solidFill>
                  <a:srgbClr val="000000"/>
                </a:solidFill>
                <a:latin typeface="Montserrat"/>
                <a:ea typeface="Montserrat"/>
                <a:cs typeface="Montserrat"/>
                <a:sym typeface="Montserrat"/>
              </a:rPr>
              <a:t>However, the climate has changed and the UKVI have been revoking </a:t>
            </a:r>
            <a:r>
              <a:rPr lang="en-US" sz="3200" dirty="0" err="1">
                <a:solidFill>
                  <a:srgbClr val="000000"/>
                </a:solidFill>
                <a:latin typeface="Montserrat"/>
                <a:ea typeface="Montserrat"/>
                <a:cs typeface="Montserrat"/>
                <a:sym typeface="Montserrat"/>
              </a:rPr>
              <a:t>licences</a:t>
            </a:r>
            <a:r>
              <a:rPr lang="en-US" sz="3200" dirty="0">
                <a:solidFill>
                  <a:srgbClr val="000000"/>
                </a:solidFill>
                <a:latin typeface="Montserrat"/>
                <a:ea typeface="Montserrat"/>
                <a:cs typeface="Montserrat"/>
                <a:sym typeface="Montserrat"/>
              </a:rPr>
              <a:t> over simple compliance matters.</a:t>
            </a:r>
          </a:p>
          <a:p>
            <a:pPr algn="just">
              <a:lnSpc>
                <a:spcPts val="3680"/>
              </a:lnSpc>
            </a:pPr>
            <a:endParaRPr lang="en-US" sz="3200" dirty="0">
              <a:solidFill>
                <a:srgbClr val="000000"/>
              </a:solidFill>
              <a:latin typeface="Montserrat"/>
              <a:ea typeface="Montserrat"/>
              <a:cs typeface="Montserrat"/>
              <a:sym typeface="Montserrat"/>
            </a:endParaRPr>
          </a:p>
          <a:p>
            <a:pPr algn="just">
              <a:lnSpc>
                <a:spcPts val="3680"/>
              </a:lnSpc>
            </a:pPr>
            <a:r>
              <a:rPr lang="en-US" sz="3200" dirty="0">
                <a:solidFill>
                  <a:srgbClr val="000000"/>
                </a:solidFill>
                <a:latin typeface="Montserrat"/>
                <a:ea typeface="Montserrat"/>
                <a:cs typeface="Montserrat"/>
                <a:sym typeface="Montserrat"/>
              </a:rPr>
              <a:t>Revocation is usually immediate.</a:t>
            </a:r>
          </a:p>
        </p:txBody>
      </p:sp>
      <p:sp>
        <p:nvSpPr>
          <p:cNvPr id="8" name="Freeform 8">
            <a:extLst>
              <a:ext uri="{FF2B5EF4-FFF2-40B4-BE49-F238E27FC236}">
                <a16:creationId xmlns:a16="http://schemas.microsoft.com/office/drawing/2014/main" id="{83CD2306-1F92-AEB8-6686-2EBD016445D7}"/>
              </a:ext>
            </a:extLst>
          </p:cNvPr>
          <p:cNvSpPr/>
          <p:nvPr/>
        </p:nvSpPr>
        <p:spPr>
          <a:xfrm>
            <a:off x="1539812" y="2946507"/>
            <a:ext cx="509358" cy="744947"/>
          </a:xfrm>
          <a:custGeom>
            <a:avLst/>
            <a:gdLst/>
            <a:ahLst/>
            <a:cxnLst/>
            <a:rect l="l" t="t" r="r" b="b"/>
            <a:pathLst>
              <a:path w="509358" h="744947">
                <a:moveTo>
                  <a:pt x="0" y="0"/>
                </a:moveTo>
                <a:lnTo>
                  <a:pt x="509357" y="0"/>
                </a:lnTo>
                <a:lnTo>
                  <a:pt x="509357" y="744948"/>
                </a:lnTo>
                <a:lnTo>
                  <a:pt x="0" y="74494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pic>
        <p:nvPicPr>
          <p:cNvPr id="9" name="Picture 8">
            <a:extLst>
              <a:ext uri="{FF2B5EF4-FFF2-40B4-BE49-F238E27FC236}">
                <a16:creationId xmlns:a16="http://schemas.microsoft.com/office/drawing/2014/main" id="{DA44E490-D3CC-607F-4346-010D9D63289A}"/>
              </a:ext>
            </a:extLst>
          </p:cNvPr>
          <p:cNvPicPr>
            <a:picLocks noChangeAspect="1"/>
          </p:cNvPicPr>
          <p:nvPr/>
        </p:nvPicPr>
        <p:blipFill>
          <a:blip r:embed="rId5"/>
          <a:stretch>
            <a:fillRect/>
          </a:stretch>
        </p:blipFill>
        <p:spPr>
          <a:xfrm>
            <a:off x="1577728" y="7124700"/>
            <a:ext cx="506012" cy="749873"/>
          </a:xfrm>
          <a:prstGeom prst="rect">
            <a:avLst/>
          </a:prstGeom>
        </p:spPr>
      </p:pic>
    </p:spTree>
    <p:extLst>
      <p:ext uri="{BB962C8B-B14F-4D97-AF65-F5344CB8AC3E}">
        <p14:creationId xmlns:p14="http://schemas.microsoft.com/office/powerpoint/2010/main" val="16518811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01010"/>
        </a:solidFill>
        <a:effectLst/>
      </p:bgPr>
    </p:bg>
    <p:spTree>
      <p:nvGrpSpPr>
        <p:cNvPr id="1" name=""/>
        <p:cNvGrpSpPr/>
        <p:nvPr/>
      </p:nvGrpSpPr>
      <p:grpSpPr>
        <a:xfrm>
          <a:off x="0" y="0"/>
          <a:ext cx="0" cy="0"/>
          <a:chOff x="0" y="0"/>
          <a:chExt cx="0" cy="0"/>
        </a:xfrm>
      </p:grpSpPr>
      <p:sp>
        <p:nvSpPr>
          <p:cNvPr id="2" name="Freeform 2"/>
          <p:cNvSpPr/>
          <p:nvPr/>
        </p:nvSpPr>
        <p:spPr>
          <a:xfrm>
            <a:off x="-118771" y="-208635"/>
            <a:ext cx="18738329" cy="10704271"/>
          </a:xfrm>
          <a:custGeom>
            <a:avLst/>
            <a:gdLst/>
            <a:ahLst/>
            <a:cxnLst/>
            <a:rect l="l" t="t" r="r" b="b"/>
            <a:pathLst>
              <a:path w="18738329" h="10704271">
                <a:moveTo>
                  <a:pt x="0" y="0"/>
                </a:moveTo>
                <a:lnTo>
                  <a:pt x="18738329" y="0"/>
                </a:lnTo>
                <a:lnTo>
                  <a:pt x="18738329" y="10704270"/>
                </a:lnTo>
                <a:lnTo>
                  <a:pt x="0" y="10704270"/>
                </a:lnTo>
                <a:lnTo>
                  <a:pt x="0" y="0"/>
                </a:lnTo>
                <a:close/>
              </a:path>
            </a:pathLst>
          </a:custGeom>
          <a:blipFill>
            <a:blip r:embed="rId2"/>
            <a:stretch>
              <a:fillRect/>
            </a:stretch>
          </a:blipFill>
        </p:spPr>
        <p:txBody>
          <a:bodyPr/>
          <a:lstStyle/>
          <a:p>
            <a:endParaRPr lang="en-GB"/>
          </a:p>
        </p:txBody>
      </p:sp>
      <p:sp>
        <p:nvSpPr>
          <p:cNvPr id="3" name="Freeform 3"/>
          <p:cNvSpPr/>
          <p:nvPr/>
        </p:nvSpPr>
        <p:spPr>
          <a:xfrm>
            <a:off x="15465109" y="8258228"/>
            <a:ext cx="2822891" cy="2122208"/>
          </a:xfrm>
          <a:custGeom>
            <a:avLst/>
            <a:gdLst/>
            <a:ahLst/>
            <a:cxnLst/>
            <a:rect l="l" t="t" r="r" b="b"/>
            <a:pathLst>
              <a:path w="2822891" h="2122208">
                <a:moveTo>
                  <a:pt x="0" y="0"/>
                </a:moveTo>
                <a:lnTo>
                  <a:pt x="2822891" y="0"/>
                </a:lnTo>
                <a:lnTo>
                  <a:pt x="2822891" y="2122208"/>
                </a:lnTo>
                <a:lnTo>
                  <a:pt x="0" y="2122208"/>
                </a:lnTo>
                <a:lnTo>
                  <a:pt x="0" y="0"/>
                </a:lnTo>
                <a:close/>
              </a:path>
            </a:pathLst>
          </a:custGeom>
          <a:blipFill>
            <a:blip r:embed="rId3"/>
            <a:stretch>
              <a:fillRect l="-6383" r="-6383"/>
            </a:stretch>
          </a:blipFill>
        </p:spPr>
        <p:txBody>
          <a:bodyPr/>
          <a:lstStyle/>
          <a:p>
            <a:endParaRPr lang="en-GB"/>
          </a:p>
        </p:txBody>
      </p:sp>
      <p:sp>
        <p:nvSpPr>
          <p:cNvPr id="4" name="AutoShape 4"/>
          <p:cNvSpPr/>
          <p:nvPr/>
        </p:nvSpPr>
        <p:spPr>
          <a:xfrm flipV="1">
            <a:off x="1577328" y="1028700"/>
            <a:ext cx="0" cy="992007"/>
          </a:xfrm>
          <a:prstGeom prst="line">
            <a:avLst/>
          </a:prstGeom>
          <a:ln w="85725" cap="flat">
            <a:solidFill>
              <a:srgbClr val="101010"/>
            </a:solidFill>
            <a:prstDash val="solid"/>
            <a:headEnd type="none" w="sm" len="sm"/>
            <a:tailEnd type="none" w="sm" len="sm"/>
          </a:ln>
        </p:spPr>
        <p:txBody>
          <a:bodyPr/>
          <a:lstStyle/>
          <a:p>
            <a:endParaRPr lang="en-GB"/>
          </a:p>
        </p:txBody>
      </p:sp>
      <p:sp>
        <p:nvSpPr>
          <p:cNvPr id="5" name="Freeform 5"/>
          <p:cNvSpPr/>
          <p:nvPr/>
        </p:nvSpPr>
        <p:spPr>
          <a:xfrm>
            <a:off x="1376396" y="3172712"/>
            <a:ext cx="509358" cy="744947"/>
          </a:xfrm>
          <a:custGeom>
            <a:avLst/>
            <a:gdLst/>
            <a:ahLst/>
            <a:cxnLst/>
            <a:rect l="l" t="t" r="r" b="b"/>
            <a:pathLst>
              <a:path w="509358" h="744947">
                <a:moveTo>
                  <a:pt x="0" y="0"/>
                </a:moveTo>
                <a:lnTo>
                  <a:pt x="509358" y="0"/>
                </a:lnTo>
                <a:lnTo>
                  <a:pt x="509358" y="744947"/>
                </a:lnTo>
                <a:lnTo>
                  <a:pt x="0" y="74494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6" name="TextBox 6"/>
          <p:cNvSpPr txBox="1"/>
          <p:nvPr/>
        </p:nvSpPr>
        <p:spPr>
          <a:xfrm>
            <a:off x="1874655" y="885825"/>
            <a:ext cx="7993707" cy="1178759"/>
          </a:xfrm>
          <a:prstGeom prst="rect">
            <a:avLst/>
          </a:prstGeom>
        </p:spPr>
        <p:txBody>
          <a:bodyPr lIns="0" tIns="0" rIns="0" bIns="0" rtlCol="0" anchor="t">
            <a:spAutoFit/>
          </a:bodyPr>
          <a:lstStyle/>
          <a:p>
            <a:pPr algn="ctr">
              <a:lnSpc>
                <a:spcPts val="9579"/>
              </a:lnSpc>
            </a:pPr>
            <a:r>
              <a:rPr lang="en-US" sz="6842">
                <a:solidFill>
                  <a:srgbClr val="000000"/>
                </a:solidFill>
                <a:latin typeface="Bellefair"/>
                <a:ea typeface="Bellefair"/>
                <a:cs typeface="Bellefair"/>
                <a:sym typeface="Bellefair"/>
              </a:rPr>
              <a:t>Aston Brooke Solicitors </a:t>
            </a:r>
          </a:p>
        </p:txBody>
      </p:sp>
      <p:sp>
        <p:nvSpPr>
          <p:cNvPr id="7" name="TextBox 7"/>
          <p:cNvSpPr txBox="1"/>
          <p:nvPr/>
        </p:nvSpPr>
        <p:spPr>
          <a:xfrm>
            <a:off x="2076454" y="3087351"/>
            <a:ext cx="12293740" cy="948978"/>
          </a:xfrm>
          <a:prstGeom prst="rect">
            <a:avLst/>
          </a:prstGeom>
        </p:spPr>
        <p:txBody>
          <a:bodyPr lIns="0" tIns="0" rIns="0" bIns="0" rtlCol="0" anchor="t">
            <a:spAutoFit/>
          </a:bodyPr>
          <a:lstStyle/>
          <a:p>
            <a:pPr marL="0" lvl="0" indent="0" algn="just">
              <a:lnSpc>
                <a:spcPts val="3680"/>
              </a:lnSpc>
            </a:pPr>
            <a:r>
              <a:rPr lang="en-US" sz="3200" dirty="0">
                <a:solidFill>
                  <a:srgbClr val="000000"/>
                </a:solidFill>
                <a:latin typeface="Montserrat"/>
                <a:ea typeface="Montserrat"/>
                <a:cs typeface="Montserrat"/>
                <a:sym typeface="Montserrat"/>
              </a:rPr>
              <a:t>Aston Brooke Solicitors, a specialist law firm with extensive experience in </a:t>
            </a:r>
            <a:r>
              <a:rPr lang="en-US" sz="3200" b="1" dirty="0">
                <a:solidFill>
                  <a:srgbClr val="000000"/>
                </a:solidFill>
                <a:latin typeface="Montserrat Bold"/>
                <a:ea typeface="Montserrat Bold"/>
                <a:cs typeface="Montserrat Bold"/>
                <a:sym typeface="Montserrat Bold"/>
              </a:rPr>
              <a:t>Corporate Immigration &amp; Compliance Law </a:t>
            </a:r>
          </a:p>
        </p:txBody>
      </p:sp>
      <p:sp>
        <p:nvSpPr>
          <p:cNvPr id="8" name="Freeform 8"/>
          <p:cNvSpPr/>
          <p:nvPr/>
        </p:nvSpPr>
        <p:spPr>
          <a:xfrm>
            <a:off x="1376396" y="4973982"/>
            <a:ext cx="509358" cy="744947"/>
          </a:xfrm>
          <a:custGeom>
            <a:avLst/>
            <a:gdLst/>
            <a:ahLst/>
            <a:cxnLst/>
            <a:rect l="l" t="t" r="r" b="b"/>
            <a:pathLst>
              <a:path w="509358" h="744947">
                <a:moveTo>
                  <a:pt x="0" y="0"/>
                </a:moveTo>
                <a:lnTo>
                  <a:pt x="509358" y="0"/>
                </a:lnTo>
                <a:lnTo>
                  <a:pt x="509358" y="744947"/>
                </a:lnTo>
                <a:lnTo>
                  <a:pt x="0" y="74494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9" name="TextBox 9"/>
          <p:cNvSpPr txBox="1"/>
          <p:nvPr/>
        </p:nvSpPr>
        <p:spPr>
          <a:xfrm>
            <a:off x="2076454" y="4919339"/>
            <a:ext cx="11885941" cy="1423467"/>
          </a:xfrm>
          <a:prstGeom prst="rect">
            <a:avLst/>
          </a:prstGeom>
        </p:spPr>
        <p:txBody>
          <a:bodyPr lIns="0" tIns="0" rIns="0" bIns="0" rtlCol="0" anchor="t">
            <a:spAutoFit/>
          </a:bodyPr>
          <a:lstStyle/>
          <a:p>
            <a:pPr marL="0" lvl="0" indent="0" algn="just">
              <a:lnSpc>
                <a:spcPts val="3680"/>
              </a:lnSpc>
            </a:pPr>
            <a:r>
              <a:rPr lang="en-US" sz="3200" dirty="0">
                <a:solidFill>
                  <a:srgbClr val="000000"/>
                </a:solidFill>
                <a:latin typeface="Montserrat"/>
                <a:ea typeface="Montserrat"/>
                <a:cs typeface="Montserrat"/>
                <a:sym typeface="Montserrat"/>
              </a:rPr>
              <a:t>The firm is well-placed to support care providers navigating the complexities of UKVI immigration laws and sponsorship compliance. </a:t>
            </a:r>
          </a:p>
        </p:txBody>
      </p:sp>
      <p:sp>
        <p:nvSpPr>
          <p:cNvPr id="10" name="Freeform 10"/>
          <p:cNvSpPr/>
          <p:nvPr/>
        </p:nvSpPr>
        <p:spPr>
          <a:xfrm>
            <a:off x="1376396" y="7303506"/>
            <a:ext cx="509358" cy="744947"/>
          </a:xfrm>
          <a:custGeom>
            <a:avLst/>
            <a:gdLst/>
            <a:ahLst/>
            <a:cxnLst/>
            <a:rect l="l" t="t" r="r" b="b"/>
            <a:pathLst>
              <a:path w="509358" h="744947">
                <a:moveTo>
                  <a:pt x="0" y="0"/>
                </a:moveTo>
                <a:lnTo>
                  <a:pt x="509358" y="0"/>
                </a:lnTo>
                <a:lnTo>
                  <a:pt x="509358" y="744947"/>
                </a:lnTo>
                <a:lnTo>
                  <a:pt x="0" y="74494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11" name="TextBox 11"/>
          <p:cNvSpPr txBox="1"/>
          <p:nvPr/>
        </p:nvSpPr>
        <p:spPr>
          <a:xfrm>
            <a:off x="2076454" y="7218053"/>
            <a:ext cx="13553854" cy="1423467"/>
          </a:xfrm>
          <a:prstGeom prst="rect">
            <a:avLst/>
          </a:prstGeom>
        </p:spPr>
        <p:txBody>
          <a:bodyPr lIns="0" tIns="0" rIns="0" bIns="0" rtlCol="0" anchor="t">
            <a:spAutoFit/>
          </a:bodyPr>
          <a:lstStyle/>
          <a:p>
            <a:pPr marL="0" lvl="0" indent="0" algn="just">
              <a:lnSpc>
                <a:spcPts val="3680"/>
              </a:lnSpc>
            </a:pPr>
            <a:r>
              <a:rPr lang="en-US" sz="3200" dirty="0">
                <a:solidFill>
                  <a:srgbClr val="000000"/>
                </a:solidFill>
                <a:latin typeface="Montserrat"/>
                <a:ea typeface="Montserrat"/>
                <a:cs typeface="Montserrat"/>
                <a:sym typeface="Montserrat"/>
              </a:rPr>
              <a:t>Aston Brooke offers an invaluable opportunity for clients to access </a:t>
            </a:r>
            <a:r>
              <a:rPr lang="en-US" sz="3200" b="1" dirty="0">
                <a:solidFill>
                  <a:srgbClr val="000000"/>
                </a:solidFill>
                <a:latin typeface="Montserrat Bold"/>
                <a:ea typeface="Montserrat Bold"/>
                <a:cs typeface="Montserrat Bold"/>
                <a:sym typeface="Montserrat Bold"/>
              </a:rPr>
              <a:t>expert legal guidance</a:t>
            </a:r>
            <a:r>
              <a:rPr lang="en-US" sz="3200" dirty="0">
                <a:solidFill>
                  <a:srgbClr val="000000"/>
                </a:solidFill>
                <a:latin typeface="Montserrat"/>
                <a:ea typeface="Montserrat"/>
                <a:cs typeface="Montserrat"/>
                <a:sym typeface="Montserrat"/>
              </a:rPr>
              <a:t>, ensuring their ongoing compliance and sustainability in an evolving regulatory landscape.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1010"/>
        </a:solidFill>
        <a:effectLst/>
      </p:bgPr>
    </p:bg>
    <p:spTree>
      <p:nvGrpSpPr>
        <p:cNvPr id="1" name="">
          <a:extLst>
            <a:ext uri="{FF2B5EF4-FFF2-40B4-BE49-F238E27FC236}">
              <a16:creationId xmlns:a16="http://schemas.microsoft.com/office/drawing/2014/main" id="{F7B17BF7-7759-F9C7-A820-9C8B230CD7F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7DF2E24-9E0B-D80F-583E-6EE8FEE03F62}"/>
              </a:ext>
            </a:extLst>
          </p:cNvPr>
          <p:cNvSpPr/>
          <p:nvPr/>
        </p:nvSpPr>
        <p:spPr>
          <a:xfrm>
            <a:off x="0" y="-266699"/>
            <a:ext cx="18288000" cy="10553699"/>
          </a:xfrm>
          <a:custGeom>
            <a:avLst/>
            <a:gdLst/>
            <a:ahLst/>
            <a:cxnLst/>
            <a:rect l="l" t="t" r="r" b="b"/>
            <a:pathLst>
              <a:path w="18738329" h="10704271">
                <a:moveTo>
                  <a:pt x="0" y="0"/>
                </a:moveTo>
                <a:lnTo>
                  <a:pt x="18738329" y="0"/>
                </a:lnTo>
                <a:lnTo>
                  <a:pt x="18738329" y="10704270"/>
                </a:lnTo>
                <a:lnTo>
                  <a:pt x="0" y="10704270"/>
                </a:lnTo>
                <a:lnTo>
                  <a:pt x="0" y="0"/>
                </a:lnTo>
                <a:close/>
              </a:path>
            </a:pathLst>
          </a:custGeom>
          <a:blipFill>
            <a:blip r:embed="rId2"/>
            <a:stretch>
              <a:fillRect/>
            </a:stretch>
          </a:blipFill>
        </p:spPr>
        <p:txBody>
          <a:bodyPr/>
          <a:lstStyle/>
          <a:p>
            <a:endParaRPr lang="en-GB" dirty="0"/>
          </a:p>
        </p:txBody>
      </p:sp>
      <p:sp>
        <p:nvSpPr>
          <p:cNvPr id="3" name="Freeform 3">
            <a:extLst>
              <a:ext uri="{FF2B5EF4-FFF2-40B4-BE49-F238E27FC236}">
                <a16:creationId xmlns:a16="http://schemas.microsoft.com/office/drawing/2014/main" id="{2AE63A9B-C17A-6701-25CF-B372B7FED156}"/>
              </a:ext>
            </a:extLst>
          </p:cNvPr>
          <p:cNvSpPr/>
          <p:nvPr/>
        </p:nvSpPr>
        <p:spPr>
          <a:xfrm>
            <a:off x="15465109" y="8258228"/>
            <a:ext cx="2822891" cy="2122208"/>
          </a:xfrm>
          <a:custGeom>
            <a:avLst/>
            <a:gdLst/>
            <a:ahLst/>
            <a:cxnLst/>
            <a:rect l="l" t="t" r="r" b="b"/>
            <a:pathLst>
              <a:path w="2822891" h="2122208">
                <a:moveTo>
                  <a:pt x="0" y="0"/>
                </a:moveTo>
                <a:lnTo>
                  <a:pt x="2822891" y="0"/>
                </a:lnTo>
                <a:lnTo>
                  <a:pt x="2822891" y="2122208"/>
                </a:lnTo>
                <a:lnTo>
                  <a:pt x="0" y="2122208"/>
                </a:lnTo>
                <a:lnTo>
                  <a:pt x="0" y="0"/>
                </a:lnTo>
                <a:close/>
              </a:path>
            </a:pathLst>
          </a:custGeom>
          <a:blipFill>
            <a:blip r:embed="rId3"/>
            <a:stretch>
              <a:fillRect l="-6383" r="-6383"/>
            </a:stretch>
          </a:blipFill>
        </p:spPr>
        <p:txBody>
          <a:bodyPr/>
          <a:lstStyle/>
          <a:p>
            <a:endParaRPr lang="en-GB"/>
          </a:p>
        </p:txBody>
      </p:sp>
      <p:sp>
        <p:nvSpPr>
          <p:cNvPr id="4" name="AutoShape 4">
            <a:extLst>
              <a:ext uri="{FF2B5EF4-FFF2-40B4-BE49-F238E27FC236}">
                <a16:creationId xmlns:a16="http://schemas.microsoft.com/office/drawing/2014/main" id="{AB6D6346-F0E0-8677-EB61-D13A64AF8FD7}"/>
              </a:ext>
            </a:extLst>
          </p:cNvPr>
          <p:cNvSpPr/>
          <p:nvPr/>
        </p:nvSpPr>
        <p:spPr>
          <a:xfrm flipV="1">
            <a:off x="1794490" y="1028700"/>
            <a:ext cx="0" cy="992007"/>
          </a:xfrm>
          <a:prstGeom prst="line">
            <a:avLst/>
          </a:prstGeom>
          <a:ln w="85725" cap="flat">
            <a:solidFill>
              <a:srgbClr val="101010"/>
            </a:solidFill>
            <a:prstDash val="solid"/>
            <a:headEnd type="none" w="sm" len="sm"/>
            <a:tailEnd type="none" w="sm" len="sm"/>
          </a:ln>
        </p:spPr>
        <p:txBody>
          <a:bodyPr/>
          <a:lstStyle/>
          <a:p>
            <a:endParaRPr lang="en-GB"/>
          </a:p>
        </p:txBody>
      </p:sp>
      <p:sp>
        <p:nvSpPr>
          <p:cNvPr id="5" name="TextBox 5">
            <a:extLst>
              <a:ext uri="{FF2B5EF4-FFF2-40B4-BE49-F238E27FC236}">
                <a16:creationId xmlns:a16="http://schemas.microsoft.com/office/drawing/2014/main" id="{245785A7-3558-675B-B978-9BDC171F97FF}"/>
              </a:ext>
            </a:extLst>
          </p:cNvPr>
          <p:cNvSpPr txBox="1"/>
          <p:nvPr/>
        </p:nvSpPr>
        <p:spPr>
          <a:xfrm>
            <a:off x="2083741" y="885830"/>
            <a:ext cx="9803460" cy="1177823"/>
          </a:xfrm>
          <a:prstGeom prst="rect">
            <a:avLst/>
          </a:prstGeom>
        </p:spPr>
        <p:txBody>
          <a:bodyPr wrap="square" lIns="0" tIns="0" rIns="0" bIns="0" rtlCol="0" anchor="t">
            <a:spAutoFit/>
          </a:bodyPr>
          <a:lstStyle/>
          <a:p>
            <a:pPr algn="ctr">
              <a:lnSpc>
                <a:spcPts val="9579"/>
              </a:lnSpc>
            </a:pPr>
            <a:r>
              <a:rPr lang="en-US" sz="6842" dirty="0">
                <a:solidFill>
                  <a:srgbClr val="000000"/>
                </a:solidFill>
                <a:latin typeface="Bellefair"/>
                <a:ea typeface="Bellefair"/>
                <a:cs typeface="Bellefair"/>
                <a:sym typeface="Bellefair"/>
              </a:rPr>
              <a:t>Consequences of Revocation</a:t>
            </a:r>
          </a:p>
        </p:txBody>
      </p:sp>
      <p:sp>
        <p:nvSpPr>
          <p:cNvPr id="6" name="TextBox 6">
            <a:extLst>
              <a:ext uri="{FF2B5EF4-FFF2-40B4-BE49-F238E27FC236}">
                <a16:creationId xmlns:a16="http://schemas.microsoft.com/office/drawing/2014/main" id="{F1B7F295-7CC9-4ED1-64DE-113F2E0F93D0}"/>
              </a:ext>
            </a:extLst>
          </p:cNvPr>
          <p:cNvSpPr txBox="1"/>
          <p:nvPr/>
        </p:nvSpPr>
        <p:spPr>
          <a:xfrm>
            <a:off x="2083740" y="3009900"/>
            <a:ext cx="14118929" cy="4270400"/>
          </a:xfrm>
          <a:prstGeom prst="rect">
            <a:avLst/>
          </a:prstGeom>
        </p:spPr>
        <p:txBody>
          <a:bodyPr wrap="square" lIns="0" tIns="0" rIns="0" bIns="0" rtlCol="0" anchor="t">
            <a:spAutoFit/>
          </a:bodyPr>
          <a:lstStyle/>
          <a:p>
            <a:pPr algn="just">
              <a:lnSpc>
                <a:spcPts val="3680"/>
              </a:lnSpc>
            </a:pPr>
            <a:r>
              <a:rPr lang="en-US" sz="3200" dirty="0">
                <a:solidFill>
                  <a:srgbClr val="000000"/>
                </a:solidFill>
                <a:latin typeface="Montserrat"/>
                <a:ea typeface="Montserrat"/>
                <a:cs typeface="Montserrat"/>
                <a:sym typeface="Montserrat"/>
              </a:rPr>
              <a:t>For the business:</a:t>
            </a:r>
          </a:p>
          <a:p>
            <a:pPr marL="457200" indent="-457200" algn="just">
              <a:lnSpc>
                <a:spcPts val="3680"/>
              </a:lnSpc>
              <a:buFont typeface="Arial" panose="020B0604020202020204" pitchFamily="34" charset="0"/>
              <a:buChar char="•"/>
            </a:pPr>
            <a:endParaRPr lang="en-US" sz="3200" dirty="0">
              <a:solidFill>
                <a:srgbClr val="000000"/>
              </a:solidFill>
              <a:latin typeface="Montserrat"/>
              <a:ea typeface="Montserrat"/>
              <a:cs typeface="Montserrat"/>
              <a:sym typeface="Montserrat"/>
            </a:endParaRPr>
          </a:p>
          <a:p>
            <a:pPr marL="457200" indent="-457200" algn="just">
              <a:lnSpc>
                <a:spcPts val="3680"/>
              </a:lnSpc>
              <a:buFont typeface="Arial" panose="020B0604020202020204" pitchFamily="34" charset="0"/>
              <a:buChar char="•"/>
            </a:pPr>
            <a:endParaRPr lang="en-US" sz="3200" dirty="0">
              <a:solidFill>
                <a:srgbClr val="000000"/>
              </a:solidFill>
              <a:latin typeface="Montserrat"/>
              <a:ea typeface="Montserrat"/>
              <a:cs typeface="Montserrat"/>
              <a:sym typeface="Montserrat"/>
            </a:endParaRPr>
          </a:p>
          <a:p>
            <a:pPr algn="just">
              <a:lnSpc>
                <a:spcPts val="3680"/>
              </a:lnSpc>
            </a:pPr>
            <a:r>
              <a:rPr lang="en-US" sz="3200" dirty="0">
                <a:solidFill>
                  <a:srgbClr val="000000"/>
                </a:solidFill>
                <a:latin typeface="Montserrat"/>
                <a:ea typeface="Montserrat"/>
                <a:cs typeface="Montserrat"/>
                <a:sym typeface="Montserrat"/>
              </a:rPr>
              <a:t>Loss of recruitment ability</a:t>
            </a:r>
          </a:p>
          <a:p>
            <a:pPr algn="just">
              <a:lnSpc>
                <a:spcPts val="3680"/>
              </a:lnSpc>
            </a:pPr>
            <a:r>
              <a:rPr lang="en-US" sz="3200" dirty="0">
                <a:solidFill>
                  <a:srgbClr val="000000"/>
                </a:solidFill>
                <a:latin typeface="Montserrat"/>
                <a:ea typeface="Montserrat"/>
                <a:cs typeface="Montserrat"/>
                <a:sym typeface="Montserrat"/>
              </a:rPr>
              <a:t>Existing </a:t>
            </a:r>
            <a:r>
              <a:rPr lang="en-US" sz="3200" dirty="0" err="1">
                <a:solidFill>
                  <a:srgbClr val="000000"/>
                </a:solidFill>
                <a:latin typeface="Montserrat"/>
                <a:ea typeface="Montserrat"/>
                <a:cs typeface="Montserrat"/>
                <a:sym typeface="Montserrat"/>
              </a:rPr>
              <a:t>CoS</a:t>
            </a:r>
            <a:r>
              <a:rPr lang="en-US" sz="3200" dirty="0">
                <a:solidFill>
                  <a:srgbClr val="000000"/>
                </a:solidFill>
                <a:latin typeface="Montserrat"/>
                <a:ea typeface="Montserrat"/>
                <a:cs typeface="Montserrat"/>
                <a:sym typeface="Montserrat"/>
              </a:rPr>
              <a:t> cancelled</a:t>
            </a:r>
          </a:p>
          <a:p>
            <a:pPr algn="just">
              <a:lnSpc>
                <a:spcPts val="3680"/>
              </a:lnSpc>
            </a:pPr>
            <a:r>
              <a:rPr lang="en-US" sz="3200" dirty="0">
                <a:solidFill>
                  <a:srgbClr val="000000"/>
                </a:solidFill>
                <a:latin typeface="Montserrat"/>
                <a:ea typeface="Montserrat"/>
                <a:cs typeface="Montserrat"/>
                <a:sym typeface="Montserrat"/>
              </a:rPr>
              <a:t>Reputational damage</a:t>
            </a:r>
          </a:p>
          <a:p>
            <a:pPr algn="just">
              <a:lnSpc>
                <a:spcPts val="3680"/>
              </a:lnSpc>
            </a:pPr>
            <a:r>
              <a:rPr lang="en-US" sz="3200" dirty="0">
                <a:solidFill>
                  <a:srgbClr val="000000"/>
                </a:solidFill>
                <a:latin typeface="Montserrat"/>
                <a:ea typeface="Montserrat"/>
                <a:cs typeface="Montserrat"/>
                <a:sym typeface="Montserrat"/>
              </a:rPr>
              <a:t>Financial losses</a:t>
            </a:r>
          </a:p>
          <a:p>
            <a:pPr algn="just">
              <a:lnSpc>
                <a:spcPts val="3680"/>
              </a:lnSpc>
            </a:pPr>
            <a:r>
              <a:rPr lang="en-US" sz="3200" dirty="0">
                <a:solidFill>
                  <a:srgbClr val="000000"/>
                </a:solidFill>
                <a:latin typeface="Montserrat"/>
                <a:ea typeface="Montserrat"/>
                <a:cs typeface="Montserrat"/>
                <a:sym typeface="Montserrat"/>
              </a:rPr>
              <a:t>Increased agency costs</a:t>
            </a:r>
          </a:p>
          <a:p>
            <a:pPr algn="just">
              <a:lnSpc>
                <a:spcPts val="3680"/>
              </a:lnSpc>
            </a:pPr>
            <a:r>
              <a:rPr lang="en-US" sz="3200" dirty="0">
                <a:solidFill>
                  <a:srgbClr val="000000"/>
                </a:solidFill>
                <a:latin typeface="Montserrat"/>
                <a:ea typeface="Montserrat"/>
                <a:cs typeface="Montserrat"/>
                <a:sym typeface="Montserrat"/>
              </a:rPr>
              <a:t>Possible Local Authority and CQC implications</a:t>
            </a:r>
          </a:p>
        </p:txBody>
      </p:sp>
      <p:sp>
        <p:nvSpPr>
          <p:cNvPr id="8" name="Freeform 8">
            <a:extLst>
              <a:ext uri="{FF2B5EF4-FFF2-40B4-BE49-F238E27FC236}">
                <a16:creationId xmlns:a16="http://schemas.microsoft.com/office/drawing/2014/main" id="{C449930D-C175-B3AC-FF76-8B53C01DFE0F}"/>
              </a:ext>
            </a:extLst>
          </p:cNvPr>
          <p:cNvSpPr/>
          <p:nvPr/>
        </p:nvSpPr>
        <p:spPr>
          <a:xfrm>
            <a:off x="1539812" y="2946507"/>
            <a:ext cx="509358" cy="744947"/>
          </a:xfrm>
          <a:custGeom>
            <a:avLst/>
            <a:gdLst/>
            <a:ahLst/>
            <a:cxnLst/>
            <a:rect l="l" t="t" r="r" b="b"/>
            <a:pathLst>
              <a:path w="509358" h="744947">
                <a:moveTo>
                  <a:pt x="0" y="0"/>
                </a:moveTo>
                <a:lnTo>
                  <a:pt x="509357" y="0"/>
                </a:lnTo>
                <a:lnTo>
                  <a:pt x="509357" y="744948"/>
                </a:lnTo>
                <a:lnTo>
                  <a:pt x="0" y="74494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pic>
        <p:nvPicPr>
          <p:cNvPr id="9" name="Picture 8">
            <a:extLst>
              <a:ext uri="{FF2B5EF4-FFF2-40B4-BE49-F238E27FC236}">
                <a16:creationId xmlns:a16="http://schemas.microsoft.com/office/drawing/2014/main" id="{795CAF71-EB22-E5C2-B0EF-D988A7A13403}"/>
              </a:ext>
            </a:extLst>
          </p:cNvPr>
          <p:cNvPicPr>
            <a:picLocks noChangeAspect="1"/>
          </p:cNvPicPr>
          <p:nvPr/>
        </p:nvPicPr>
        <p:blipFill>
          <a:blip r:embed="rId5"/>
          <a:stretch>
            <a:fillRect/>
          </a:stretch>
        </p:blipFill>
        <p:spPr>
          <a:xfrm>
            <a:off x="1577728" y="4289070"/>
            <a:ext cx="506012" cy="749873"/>
          </a:xfrm>
          <a:prstGeom prst="rect">
            <a:avLst/>
          </a:prstGeom>
        </p:spPr>
      </p:pic>
    </p:spTree>
    <p:extLst>
      <p:ext uri="{BB962C8B-B14F-4D97-AF65-F5344CB8AC3E}">
        <p14:creationId xmlns:p14="http://schemas.microsoft.com/office/powerpoint/2010/main" val="38582284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1010"/>
        </a:solidFill>
        <a:effectLst/>
      </p:bgPr>
    </p:bg>
    <p:spTree>
      <p:nvGrpSpPr>
        <p:cNvPr id="1" name="">
          <a:extLst>
            <a:ext uri="{FF2B5EF4-FFF2-40B4-BE49-F238E27FC236}">
              <a16:creationId xmlns:a16="http://schemas.microsoft.com/office/drawing/2014/main" id="{30BFEE34-2B7A-9CFC-EB38-428429560F5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2A1FB0D0-084E-2C3F-11A7-75FC6F326BC0}"/>
              </a:ext>
            </a:extLst>
          </p:cNvPr>
          <p:cNvSpPr/>
          <p:nvPr/>
        </p:nvSpPr>
        <p:spPr>
          <a:xfrm>
            <a:off x="0" y="-266699"/>
            <a:ext cx="18162359" cy="10553699"/>
          </a:xfrm>
          <a:custGeom>
            <a:avLst/>
            <a:gdLst/>
            <a:ahLst/>
            <a:cxnLst/>
            <a:rect l="l" t="t" r="r" b="b"/>
            <a:pathLst>
              <a:path w="18738329" h="10704271">
                <a:moveTo>
                  <a:pt x="0" y="0"/>
                </a:moveTo>
                <a:lnTo>
                  <a:pt x="18738329" y="0"/>
                </a:lnTo>
                <a:lnTo>
                  <a:pt x="18738329" y="10704270"/>
                </a:lnTo>
                <a:lnTo>
                  <a:pt x="0" y="10704270"/>
                </a:lnTo>
                <a:lnTo>
                  <a:pt x="0" y="0"/>
                </a:lnTo>
                <a:close/>
              </a:path>
            </a:pathLst>
          </a:custGeom>
          <a:blipFill>
            <a:blip r:embed="rId2"/>
            <a:stretch>
              <a:fillRect/>
            </a:stretch>
          </a:blipFill>
        </p:spPr>
        <p:txBody>
          <a:bodyPr/>
          <a:lstStyle/>
          <a:p>
            <a:endParaRPr lang="en-GB" dirty="0"/>
          </a:p>
        </p:txBody>
      </p:sp>
      <p:sp>
        <p:nvSpPr>
          <p:cNvPr id="3" name="Freeform 3">
            <a:extLst>
              <a:ext uri="{FF2B5EF4-FFF2-40B4-BE49-F238E27FC236}">
                <a16:creationId xmlns:a16="http://schemas.microsoft.com/office/drawing/2014/main" id="{DF7B60F5-32D7-5C5B-D9A8-DE0B85FEC7FC}"/>
              </a:ext>
            </a:extLst>
          </p:cNvPr>
          <p:cNvSpPr/>
          <p:nvPr/>
        </p:nvSpPr>
        <p:spPr>
          <a:xfrm>
            <a:off x="15465109" y="8258228"/>
            <a:ext cx="2822891" cy="2122208"/>
          </a:xfrm>
          <a:custGeom>
            <a:avLst/>
            <a:gdLst/>
            <a:ahLst/>
            <a:cxnLst/>
            <a:rect l="l" t="t" r="r" b="b"/>
            <a:pathLst>
              <a:path w="2822891" h="2122208">
                <a:moveTo>
                  <a:pt x="0" y="0"/>
                </a:moveTo>
                <a:lnTo>
                  <a:pt x="2822891" y="0"/>
                </a:lnTo>
                <a:lnTo>
                  <a:pt x="2822891" y="2122208"/>
                </a:lnTo>
                <a:lnTo>
                  <a:pt x="0" y="2122208"/>
                </a:lnTo>
                <a:lnTo>
                  <a:pt x="0" y="0"/>
                </a:lnTo>
                <a:close/>
              </a:path>
            </a:pathLst>
          </a:custGeom>
          <a:blipFill>
            <a:blip r:embed="rId3"/>
            <a:stretch>
              <a:fillRect l="-6383" r="-6383"/>
            </a:stretch>
          </a:blipFill>
        </p:spPr>
        <p:txBody>
          <a:bodyPr/>
          <a:lstStyle/>
          <a:p>
            <a:endParaRPr lang="en-GB"/>
          </a:p>
        </p:txBody>
      </p:sp>
      <p:sp>
        <p:nvSpPr>
          <p:cNvPr id="4" name="AutoShape 4">
            <a:extLst>
              <a:ext uri="{FF2B5EF4-FFF2-40B4-BE49-F238E27FC236}">
                <a16:creationId xmlns:a16="http://schemas.microsoft.com/office/drawing/2014/main" id="{3BFEDBBD-9923-F6AC-C895-659805D5E7B7}"/>
              </a:ext>
            </a:extLst>
          </p:cNvPr>
          <p:cNvSpPr/>
          <p:nvPr/>
        </p:nvSpPr>
        <p:spPr>
          <a:xfrm flipV="1">
            <a:off x="1794490" y="1028700"/>
            <a:ext cx="0" cy="992007"/>
          </a:xfrm>
          <a:prstGeom prst="line">
            <a:avLst/>
          </a:prstGeom>
          <a:ln w="85725" cap="flat">
            <a:solidFill>
              <a:srgbClr val="101010"/>
            </a:solidFill>
            <a:prstDash val="solid"/>
            <a:headEnd type="none" w="sm" len="sm"/>
            <a:tailEnd type="none" w="sm" len="sm"/>
          </a:ln>
        </p:spPr>
        <p:txBody>
          <a:bodyPr/>
          <a:lstStyle/>
          <a:p>
            <a:endParaRPr lang="en-GB"/>
          </a:p>
        </p:txBody>
      </p:sp>
      <p:sp>
        <p:nvSpPr>
          <p:cNvPr id="5" name="TextBox 5">
            <a:extLst>
              <a:ext uri="{FF2B5EF4-FFF2-40B4-BE49-F238E27FC236}">
                <a16:creationId xmlns:a16="http://schemas.microsoft.com/office/drawing/2014/main" id="{4CC13EE9-86ED-AEE6-F86D-8F7AA44F6A9F}"/>
              </a:ext>
            </a:extLst>
          </p:cNvPr>
          <p:cNvSpPr txBox="1"/>
          <p:nvPr/>
        </p:nvSpPr>
        <p:spPr>
          <a:xfrm>
            <a:off x="2083740" y="885831"/>
            <a:ext cx="10565459" cy="1177823"/>
          </a:xfrm>
          <a:prstGeom prst="rect">
            <a:avLst/>
          </a:prstGeom>
        </p:spPr>
        <p:txBody>
          <a:bodyPr wrap="square" lIns="0" tIns="0" rIns="0" bIns="0" rtlCol="0" anchor="t">
            <a:spAutoFit/>
          </a:bodyPr>
          <a:lstStyle/>
          <a:p>
            <a:pPr algn="ctr">
              <a:lnSpc>
                <a:spcPts val="9579"/>
              </a:lnSpc>
            </a:pPr>
            <a:r>
              <a:rPr lang="en-US" sz="6842" dirty="0">
                <a:solidFill>
                  <a:srgbClr val="000000"/>
                </a:solidFill>
                <a:latin typeface="Bellefair"/>
                <a:ea typeface="Bellefair"/>
                <a:cs typeface="Bellefair"/>
                <a:sym typeface="Bellefair"/>
              </a:rPr>
              <a:t>Impact on Sponsored Workers</a:t>
            </a:r>
          </a:p>
        </p:txBody>
      </p:sp>
      <p:sp>
        <p:nvSpPr>
          <p:cNvPr id="6" name="TextBox 6">
            <a:extLst>
              <a:ext uri="{FF2B5EF4-FFF2-40B4-BE49-F238E27FC236}">
                <a16:creationId xmlns:a16="http://schemas.microsoft.com/office/drawing/2014/main" id="{759B5178-6820-61CF-360F-74F157D186EE}"/>
              </a:ext>
            </a:extLst>
          </p:cNvPr>
          <p:cNvSpPr txBox="1"/>
          <p:nvPr/>
        </p:nvSpPr>
        <p:spPr>
          <a:xfrm>
            <a:off x="2083740" y="3009900"/>
            <a:ext cx="14118929" cy="5219378"/>
          </a:xfrm>
          <a:prstGeom prst="rect">
            <a:avLst/>
          </a:prstGeom>
        </p:spPr>
        <p:txBody>
          <a:bodyPr wrap="square" lIns="0" tIns="0" rIns="0" bIns="0" rtlCol="0" anchor="t">
            <a:spAutoFit/>
          </a:bodyPr>
          <a:lstStyle/>
          <a:p>
            <a:pPr algn="just">
              <a:lnSpc>
                <a:spcPts val="3680"/>
              </a:lnSpc>
            </a:pPr>
            <a:r>
              <a:rPr lang="en-US" sz="3200" dirty="0">
                <a:solidFill>
                  <a:srgbClr val="000000"/>
                </a:solidFill>
                <a:latin typeface="Montserrat"/>
                <a:ea typeface="Montserrat"/>
                <a:cs typeface="Montserrat"/>
                <a:sym typeface="Montserrat"/>
              </a:rPr>
              <a:t>Following revocation:</a:t>
            </a:r>
          </a:p>
          <a:p>
            <a:pPr algn="just">
              <a:lnSpc>
                <a:spcPts val="3680"/>
              </a:lnSpc>
            </a:pPr>
            <a:endParaRPr lang="en-US" sz="3200" dirty="0">
              <a:solidFill>
                <a:srgbClr val="000000"/>
              </a:solidFill>
              <a:latin typeface="Montserrat"/>
              <a:ea typeface="Montserrat"/>
              <a:cs typeface="Montserrat"/>
              <a:sym typeface="Montserrat"/>
            </a:endParaRPr>
          </a:p>
          <a:p>
            <a:pPr algn="just">
              <a:lnSpc>
                <a:spcPts val="3680"/>
              </a:lnSpc>
            </a:pPr>
            <a:endParaRPr lang="en-US" sz="3200" dirty="0">
              <a:solidFill>
                <a:srgbClr val="000000"/>
              </a:solidFill>
              <a:latin typeface="Montserrat"/>
              <a:ea typeface="Montserrat"/>
              <a:cs typeface="Montserrat"/>
              <a:sym typeface="Montserrat"/>
            </a:endParaRPr>
          </a:p>
          <a:p>
            <a:pPr algn="just">
              <a:lnSpc>
                <a:spcPts val="3680"/>
              </a:lnSpc>
            </a:pPr>
            <a:r>
              <a:rPr lang="en-US" sz="3200" dirty="0">
                <a:solidFill>
                  <a:srgbClr val="000000"/>
                </a:solidFill>
                <a:latin typeface="Montserrat"/>
                <a:ea typeface="Montserrat"/>
                <a:cs typeface="Montserrat"/>
                <a:sym typeface="Montserrat"/>
              </a:rPr>
              <a:t>Workers normally receive curtailment of permission</a:t>
            </a:r>
          </a:p>
          <a:p>
            <a:pPr algn="just">
              <a:lnSpc>
                <a:spcPts val="3680"/>
              </a:lnSpc>
            </a:pPr>
            <a:endParaRPr lang="en-US" sz="3200" dirty="0">
              <a:solidFill>
                <a:srgbClr val="000000"/>
              </a:solidFill>
              <a:latin typeface="Montserrat"/>
              <a:ea typeface="Montserrat"/>
              <a:cs typeface="Montserrat"/>
              <a:sym typeface="Montserrat"/>
            </a:endParaRPr>
          </a:p>
          <a:p>
            <a:pPr algn="just">
              <a:lnSpc>
                <a:spcPts val="3680"/>
              </a:lnSpc>
            </a:pPr>
            <a:r>
              <a:rPr lang="en-US" sz="3200" dirty="0">
                <a:solidFill>
                  <a:srgbClr val="000000"/>
                </a:solidFill>
                <a:latin typeface="Montserrat"/>
                <a:ea typeface="Montserrat"/>
                <a:cs typeface="Montserrat"/>
                <a:sym typeface="Montserrat"/>
              </a:rPr>
              <a:t>They may need to:</a:t>
            </a:r>
          </a:p>
          <a:p>
            <a:pPr algn="just">
              <a:lnSpc>
                <a:spcPts val="3680"/>
              </a:lnSpc>
            </a:pPr>
            <a:endParaRPr lang="en-US" sz="3200" dirty="0">
              <a:solidFill>
                <a:srgbClr val="000000"/>
              </a:solidFill>
              <a:latin typeface="Montserrat"/>
              <a:ea typeface="Montserrat"/>
              <a:cs typeface="Montserrat"/>
              <a:sym typeface="Montserrat"/>
            </a:endParaRPr>
          </a:p>
          <a:p>
            <a:pPr algn="just">
              <a:lnSpc>
                <a:spcPts val="3680"/>
              </a:lnSpc>
            </a:pPr>
            <a:r>
              <a:rPr lang="en-US" sz="3200" dirty="0">
                <a:solidFill>
                  <a:srgbClr val="000000"/>
                </a:solidFill>
                <a:latin typeface="Montserrat"/>
                <a:ea typeface="Montserrat"/>
                <a:cs typeface="Montserrat"/>
                <a:sym typeface="Montserrat"/>
              </a:rPr>
              <a:t>Find another sponsor</a:t>
            </a:r>
          </a:p>
          <a:p>
            <a:pPr algn="just">
              <a:lnSpc>
                <a:spcPts val="3680"/>
              </a:lnSpc>
            </a:pPr>
            <a:r>
              <a:rPr lang="en-US" sz="3200" dirty="0">
                <a:solidFill>
                  <a:srgbClr val="000000"/>
                </a:solidFill>
                <a:latin typeface="Montserrat"/>
                <a:ea typeface="Montserrat"/>
                <a:cs typeface="Montserrat"/>
                <a:sym typeface="Montserrat"/>
              </a:rPr>
              <a:t>Switch immigration route</a:t>
            </a:r>
          </a:p>
          <a:p>
            <a:pPr algn="just">
              <a:lnSpc>
                <a:spcPts val="3680"/>
              </a:lnSpc>
            </a:pPr>
            <a:r>
              <a:rPr lang="en-US" sz="3200" dirty="0">
                <a:solidFill>
                  <a:srgbClr val="000000"/>
                </a:solidFill>
                <a:latin typeface="Montserrat"/>
                <a:ea typeface="Montserrat"/>
                <a:cs typeface="Montserrat"/>
                <a:sym typeface="Montserrat"/>
              </a:rPr>
              <a:t>Leave the UK if no alternative route is available</a:t>
            </a:r>
          </a:p>
          <a:p>
            <a:pPr algn="just">
              <a:lnSpc>
                <a:spcPts val="3680"/>
              </a:lnSpc>
            </a:pPr>
            <a:r>
              <a:rPr lang="en-US" sz="3200" dirty="0">
                <a:solidFill>
                  <a:srgbClr val="000000"/>
                </a:solidFill>
                <a:latin typeface="Montserrat"/>
                <a:ea typeface="Montserrat"/>
                <a:cs typeface="Montserrat"/>
                <a:sym typeface="Montserrat"/>
              </a:rPr>
              <a:t>This creates significant workforce disruption.</a:t>
            </a:r>
          </a:p>
        </p:txBody>
      </p:sp>
      <p:sp>
        <p:nvSpPr>
          <p:cNvPr id="8" name="Freeform 8">
            <a:extLst>
              <a:ext uri="{FF2B5EF4-FFF2-40B4-BE49-F238E27FC236}">
                <a16:creationId xmlns:a16="http://schemas.microsoft.com/office/drawing/2014/main" id="{DC942288-6AA8-9DDF-70CA-B26C7F76AD89}"/>
              </a:ext>
            </a:extLst>
          </p:cNvPr>
          <p:cNvSpPr/>
          <p:nvPr/>
        </p:nvSpPr>
        <p:spPr>
          <a:xfrm>
            <a:off x="1539812" y="2946507"/>
            <a:ext cx="509358" cy="744947"/>
          </a:xfrm>
          <a:custGeom>
            <a:avLst/>
            <a:gdLst/>
            <a:ahLst/>
            <a:cxnLst/>
            <a:rect l="l" t="t" r="r" b="b"/>
            <a:pathLst>
              <a:path w="509358" h="744947">
                <a:moveTo>
                  <a:pt x="0" y="0"/>
                </a:moveTo>
                <a:lnTo>
                  <a:pt x="509357" y="0"/>
                </a:lnTo>
                <a:lnTo>
                  <a:pt x="509357" y="744948"/>
                </a:lnTo>
                <a:lnTo>
                  <a:pt x="0" y="74494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pic>
        <p:nvPicPr>
          <p:cNvPr id="9" name="Picture 8">
            <a:extLst>
              <a:ext uri="{FF2B5EF4-FFF2-40B4-BE49-F238E27FC236}">
                <a16:creationId xmlns:a16="http://schemas.microsoft.com/office/drawing/2014/main" id="{ECA8F82C-7320-2745-D3EC-62A202A1FC6F}"/>
              </a:ext>
            </a:extLst>
          </p:cNvPr>
          <p:cNvPicPr>
            <a:picLocks noChangeAspect="1"/>
          </p:cNvPicPr>
          <p:nvPr/>
        </p:nvPicPr>
        <p:blipFill>
          <a:blip r:embed="rId5"/>
          <a:stretch>
            <a:fillRect/>
          </a:stretch>
        </p:blipFill>
        <p:spPr>
          <a:xfrm>
            <a:off x="1577728" y="4289070"/>
            <a:ext cx="506012" cy="749873"/>
          </a:xfrm>
          <a:prstGeom prst="rect">
            <a:avLst/>
          </a:prstGeom>
        </p:spPr>
      </p:pic>
    </p:spTree>
    <p:extLst>
      <p:ext uri="{BB962C8B-B14F-4D97-AF65-F5344CB8AC3E}">
        <p14:creationId xmlns:p14="http://schemas.microsoft.com/office/powerpoint/2010/main" val="25880468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1010"/>
        </a:solidFill>
        <a:effectLst/>
      </p:bgPr>
    </p:bg>
    <p:spTree>
      <p:nvGrpSpPr>
        <p:cNvPr id="1" name="">
          <a:extLst>
            <a:ext uri="{FF2B5EF4-FFF2-40B4-BE49-F238E27FC236}">
              <a16:creationId xmlns:a16="http://schemas.microsoft.com/office/drawing/2014/main" id="{1F846CE0-D54B-80F4-D3C4-0BD855D604A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254E33C5-4403-B49C-A081-55182FC3CDC0}"/>
              </a:ext>
            </a:extLst>
          </p:cNvPr>
          <p:cNvSpPr/>
          <p:nvPr/>
        </p:nvSpPr>
        <p:spPr>
          <a:xfrm>
            <a:off x="0" y="-266699"/>
            <a:ext cx="18162359" cy="10553699"/>
          </a:xfrm>
          <a:custGeom>
            <a:avLst/>
            <a:gdLst/>
            <a:ahLst/>
            <a:cxnLst/>
            <a:rect l="l" t="t" r="r" b="b"/>
            <a:pathLst>
              <a:path w="18738329" h="10704271">
                <a:moveTo>
                  <a:pt x="0" y="0"/>
                </a:moveTo>
                <a:lnTo>
                  <a:pt x="18738329" y="0"/>
                </a:lnTo>
                <a:lnTo>
                  <a:pt x="18738329" y="10704270"/>
                </a:lnTo>
                <a:lnTo>
                  <a:pt x="0" y="10704270"/>
                </a:lnTo>
                <a:lnTo>
                  <a:pt x="0" y="0"/>
                </a:lnTo>
                <a:close/>
              </a:path>
            </a:pathLst>
          </a:custGeom>
          <a:blipFill>
            <a:blip r:embed="rId2"/>
            <a:stretch>
              <a:fillRect/>
            </a:stretch>
          </a:blipFill>
        </p:spPr>
        <p:txBody>
          <a:bodyPr/>
          <a:lstStyle/>
          <a:p>
            <a:endParaRPr lang="en-GB" dirty="0"/>
          </a:p>
        </p:txBody>
      </p:sp>
      <p:sp>
        <p:nvSpPr>
          <p:cNvPr id="3" name="Freeform 3">
            <a:extLst>
              <a:ext uri="{FF2B5EF4-FFF2-40B4-BE49-F238E27FC236}">
                <a16:creationId xmlns:a16="http://schemas.microsoft.com/office/drawing/2014/main" id="{9031EBF1-A0C3-AD7F-53C6-6A09242BD7C2}"/>
              </a:ext>
            </a:extLst>
          </p:cNvPr>
          <p:cNvSpPr/>
          <p:nvPr/>
        </p:nvSpPr>
        <p:spPr>
          <a:xfrm>
            <a:off x="15465109" y="8258228"/>
            <a:ext cx="2822891" cy="2122208"/>
          </a:xfrm>
          <a:custGeom>
            <a:avLst/>
            <a:gdLst/>
            <a:ahLst/>
            <a:cxnLst/>
            <a:rect l="l" t="t" r="r" b="b"/>
            <a:pathLst>
              <a:path w="2822891" h="2122208">
                <a:moveTo>
                  <a:pt x="0" y="0"/>
                </a:moveTo>
                <a:lnTo>
                  <a:pt x="2822891" y="0"/>
                </a:lnTo>
                <a:lnTo>
                  <a:pt x="2822891" y="2122208"/>
                </a:lnTo>
                <a:lnTo>
                  <a:pt x="0" y="2122208"/>
                </a:lnTo>
                <a:lnTo>
                  <a:pt x="0" y="0"/>
                </a:lnTo>
                <a:close/>
              </a:path>
            </a:pathLst>
          </a:custGeom>
          <a:blipFill>
            <a:blip r:embed="rId3"/>
            <a:stretch>
              <a:fillRect l="-6383" r="-6383"/>
            </a:stretch>
          </a:blipFill>
        </p:spPr>
        <p:txBody>
          <a:bodyPr/>
          <a:lstStyle/>
          <a:p>
            <a:endParaRPr lang="en-GB"/>
          </a:p>
        </p:txBody>
      </p:sp>
      <p:sp>
        <p:nvSpPr>
          <p:cNvPr id="4" name="AutoShape 4">
            <a:extLst>
              <a:ext uri="{FF2B5EF4-FFF2-40B4-BE49-F238E27FC236}">
                <a16:creationId xmlns:a16="http://schemas.microsoft.com/office/drawing/2014/main" id="{41076CAC-C30D-2EA8-33A4-6ADA5A184D1E}"/>
              </a:ext>
            </a:extLst>
          </p:cNvPr>
          <p:cNvSpPr/>
          <p:nvPr/>
        </p:nvSpPr>
        <p:spPr>
          <a:xfrm flipV="1">
            <a:off x="1794490" y="1028700"/>
            <a:ext cx="0" cy="992007"/>
          </a:xfrm>
          <a:prstGeom prst="line">
            <a:avLst/>
          </a:prstGeom>
          <a:ln w="85725" cap="flat">
            <a:solidFill>
              <a:srgbClr val="101010"/>
            </a:solidFill>
            <a:prstDash val="solid"/>
            <a:headEnd type="none" w="sm" len="sm"/>
            <a:tailEnd type="none" w="sm" len="sm"/>
          </a:ln>
        </p:spPr>
        <p:txBody>
          <a:bodyPr/>
          <a:lstStyle/>
          <a:p>
            <a:endParaRPr lang="en-GB"/>
          </a:p>
        </p:txBody>
      </p:sp>
      <p:sp>
        <p:nvSpPr>
          <p:cNvPr id="5" name="TextBox 5">
            <a:extLst>
              <a:ext uri="{FF2B5EF4-FFF2-40B4-BE49-F238E27FC236}">
                <a16:creationId xmlns:a16="http://schemas.microsoft.com/office/drawing/2014/main" id="{3FE11EAB-E35A-0BDA-A004-EF3DA96B8D03}"/>
              </a:ext>
            </a:extLst>
          </p:cNvPr>
          <p:cNvSpPr txBox="1"/>
          <p:nvPr/>
        </p:nvSpPr>
        <p:spPr>
          <a:xfrm>
            <a:off x="2083740" y="885831"/>
            <a:ext cx="10565459" cy="1177823"/>
          </a:xfrm>
          <a:prstGeom prst="rect">
            <a:avLst/>
          </a:prstGeom>
        </p:spPr>
        <p:txBody>
          <a:bodyPr wrap="square" lIns="0" tIns="0" rIns="0" bIns="0" rtlCol="0" anchor="t">
            <a:spAutoFit/>
          </a:bodyPr>
          <a:lstStyle/>
          <a:p>
            <a:pPr algn="ctr">
              <a:lnSpc>
                <a:spcPts val="9579"/>
              </a:lnSpc>
            </a:pPr>
            <a:r>
              <a:rPr lang="en-US" sz="6842" dirty="0">
                <a:solidFill>
                  <a:srgbClr val="000000"/>
                </a:solidFill>
                <a:latin typeface="Bellefair"/>
                <a:ea typeface="Bellefair"/>
                <a:cs typeface="Bellefair"/>
                <a:sym typeface="Bellefair"/>
              </a:rPr>
              <a:t>Next Steps: Judicial Review</a:t>
            </a:r>
          </a:p>
        </p:txBody>
      </p:sp>
      <p:sp>
        <p:nvSpPr>
          <p:cNvPr id="6" name="TextBox 6">
            <a:extLst>
              <a:ext uri="{FF2B5EF4-FFF2-40B4-BE49-F238E27FC236}">
                <a16:creationId xmlns:a16="http://schemas.microsoft.com/office/drawing/2014/main" id="{F5E35BF1-A3F7-61CE-3171-4DCA8C09D2B9}"/>
              </a:ext>
            </a:extLst>
          </p:cNvPr>
          <p:cNvSpPr txBox="1"/>
          <p:nvPr/>
        </p:nvSpPr>
        <p:spPr>
          <a:xfrm>
            <a:off x="2083740" y="3009900"/>
            <a:ext cx="14118929" cy="6642844"/>
          </a:xfrm>
          <a:prstGeom prst="rect">
            <a:avLst/>
          </a:prstGeom>
        </p:spPr>
        <p:txBody>
          <a:bodyPr wrap="square" lIns="0" tIns="0" rIns="0" bIns="0" rtlCol="0" anchor="t">
            <a:spAutoFit/>
          </a:bodyPr>
          <a:lstStyle/>
          <a:p>
            <a:pPr algn="just">
              <a:lnSpc>
                <a:spcPts val="3680"/>
              </a:lnSpc>
            </a:pPr>
            <a:r>
              <a:rPr lang="en-US" sz="3200" dirty="0">
                <a:solidFill>
                  <a:srgbClr val="000000"/>
                </a:solidFill>
                <a:latin typeface="Montserrat"/>
                <a:ea typeface="Montserrat"/>
                <a:cs typeface="Montserrat"/>
                <a:sym typeface="Montserrat"/>
              </a:rPr>
              <a:t>Following revocation:</a:t>
            </a:r>
          </a:p>
          <a:p>
            <a:pPr algn="just">
              <a:lnSpc>
                <a:spcPts val="3680"/>
              </a:lnSpc>
            </a:pPr>
            <a:endParaRPr lang="en-US" sz="3200" dirty="0">
              <a:solidFill>
                <a:srgbClr val="000000"/>
              </a:solidFill>
              <a:latin typeface="Montserrat"/>
              <a:ea typeface="Montserrat"/>
              <a:cs typeface="Montserrat"/>
              <a:sym typeface="Montserrat"/>
            </a:endParaRPr>
          </a:p>
          <a:p>
            <a:pPr algn="just">
              <a:lnSpc>
                <a:spcPts val="3680"/>
              </a:lnSpc>
            </a:pPr>
            <a:endParaRPr lang="en-US" sz="3200" dirty="0">
              <a:solidFill>
                <a:srgbClr val="000000"/>
              </a:solidFill>
              <a:latin typeface="Montserrat"/>
              <a:ea typeface="Montserrat"/>
              <a:cs typeface="Montserrat"/>
              <a:sym typeface="Montserrat"/>
            </a:endParaRPr>
          </a:p>
          <a:p>
            <a:pPr marL="457200" indent="-457200" algn="just">
              <a:lnSpc>
                <a:spcPts val="3680"/>
              </a:lnSpc>
              <a:buFont typeface="Arial" panose="020B0604020202020204" pitchFamily="34" charset="0"/>
              <a:buChar char="•"/>
            </a:pPr>
            <a:r>
              <a:rPr lang="en-US" sz="3200" dirty="0">
                <a:solidFill>
                  <a:srgbClr val="000000"/>
                </a:solidFill>
                <a:latin typeface="Montserrat"/>
                <a:ea typeface="Montserrat"/>
                <a:cs typeface="Montserrat"/>
                <a:sym typeface="Montserrat"/>
              </a:rPr>
              <a:t>Providers can apply for judicial review which will halt any enforcement action by the UKVI</a:t>
            </a:r>
          </a:p>
          <a:p>
            <a:pPr algn="just">
              <a:lnSpc>
                <a:spcPts val="3680"/>
              </a:lnSpc>
            </a:pPr>
            <a:endParaRPr lang="en-US" sz="3200" dirty="0">
              <a:solidFill>
                <a:srgbClr val="000000"/>
              </a:solidFill>
              <a:latin typeface="Montserrat"/>
              <a:ea typeface="Montserrat"/>
              <a:cs typeface="Montserrat"/>
              <a:sym typeface="Montserrat"/>
            </a:endParaRPr>
          </a:p>
          <a:p>
            <a:pPr marL="457200" indent="-457200" algn="just">
              <a:lnSpc>
                <a:spcPts val="3680"/>
              </a:lnSpc>
              <a:buFont typeface="Arial" panose="020B0604020202020204" pitchFamily="34" charset="0"/>
              <a:buChar char="•"/>
            </a:pPr>
            <a:r>
              <a:rPr lang="en-US" sz="3200" dirty="0">
                <a:solidFill>
                  <a:srgbClr val="000000"/>
                </a:solidFill>
                <a:latin typeface="Montserrat"/>
                <a:ea typeface="Montserrat"/>
                <a:cs typeface="Montserrat"/>
                <a:sym typeface="Montserrat"/>
              </a:rPr>
              <a:t>The sponsored migrants can continue to work in the business </a:t>
            </a:r>
          </a:p>
          <a:p>
            <a:pPr algn="just">
              <a:lnSpc>
                <a:spcPts val="3680"/>
              </a:lnSpc>
            </a:pPr>
            <a:endParaRPr lang="en-US" sz="3200" dirty="0">
              <a:solidFill>
                <a:srgbClr val="000000"/>
              </a:solidFill>
              <a:latin typeface="Montserrat"/>
              <a:ea typeface="Montserrat"/>
              <a:cs typeface="Montserrat"/>
              <a:sym typeface="Montserrat"/>
            </a:endParaRPr>
          </a:p>
          <a:p>
            <a:pPr marL="457200" indent="-457200" algn="just">
              <a:lnSpc>
                <a:spcPts val="3680"/>
              </a:lnSpc>
              <a:buFont typeface="Arial" panose="020B0604020202020204" pitchFamily="34" charset="0"/>
              <a:buChar char="•"/>
            </a:pPr>
            <a:r>
              <a:rPr lang="en-US" sz="3200" dirty="0">
                <a:solidFill>
                  <a:srgbClr val="000000"/>
                </a:solidFill>
                <a:latin typeface="Montserrat"/>
                <a:ea typeface="Montserrat"/>
                <a:cs typeface="Montserrat"/>
                <a:sym typeface="Montserrat"/>
              </a:rPr>
              <a:t>Curtailment letters are cancelled by an application for an injunction</a:t>
            </a:r>
          </a:p>
          <a:p>
            <a:pPr algn="just">
              <a:lnSpc>
                <a:spcPts val="3680"/>
              </a:lnSpc>
            </a:pPr>
            <a:endParaRPr lang="en-US" sz="3200" dirty="0">
              <a:solidFill>
                <a:srgbClr val="000000"/>
              </a:solidFill>
              <a:latin typeface="Montserrat"/>
              <a:ea typeface="Montserrat"/>
              <a:cs typeface="Montserrat"/>
              <a:sym typeface="Montserrat"/>
            </a:endParaRPr>
          </a:p>
          <a:p>
            <a:pPr marL="457200" indent="-457200" algn="just">
              <a:lnSpc>
                <a:spcPts val="3680"/>
              </a:lnSpc>
              <a:buFont typeface="Arial" panose="020B0604020202020204" pitchFamily="34" charset="0"/>
              <a:buChar char="•"/>
            </a:pPr>
            <a:r>
              <a:rPr lang="en-US" sz="3200" dirty="0">
                <a:solidFill>
                  <a:srgbClr val="000000"/>
                </a:solidFill>
                <a:latin typeface="Montserrat"/>
                <a:ea typeface="Montserrat"/>
                <a:cs typeface="Montserrat"/>
                <a:sym typeface="Montserrat"/>
              </a:rPr>
              <a:t>The legal process can take up to 12 months </a:t>
            </a:r>
          </a:p>
          <a:p>
            <a:pPr algn="just">
              <a:lnSpc>
                <a:spcPts val="3680"/>
              </a:lnSpc>
            </a:pPr>
            <a:endParaRPr lang="en-US" sz="3200" dirty="0">
              <a:solidFill>
                <a:srgbClr val="000000"/>
              </a:solidFill>
              <a:latin typeface="Montserrat"/>
              <a:ea typeface="Montserrat"/>
              <a:cs typeface="Montserrat"/>
              <a:sym typeface="Montserrat"/>
            </a:endParaRPr>
          </a:p>
          <a:p>
            <a:pPr algn="just">
              <a:lnSpc>
                <a:spcPts val="3680"/>
              </a:lnSpc>
            </a:pPr>
            <a:endParaRPr lang="en-US" sz="3200" dirty="0">
              <a:solidFill>
                <a:srgbClr val="000000"/>
              </a:solidFill>
              <a:latin typeface="Montserrat"/>
              <a:ea typeface="Montserrat"/>
              <a:cs typeface="Montserrat"/>
              <a:sym typeface="Montserrat"/>
            </a:endParaRPr>
          </a:p>
        </p:txBody>
      </p:sp>
      <p:sp>
        <p:nvSpPr>
          <p:cNvPr id="8" name="Freeform 8">
            <a:extLst>
              <a:ext uri="{FF2B5EF4-FFF2-40B4-BE49-F238E27FC236}">
                <a16:creationId xmlns:a16="http://schemas.microsoft.com/office/drawing/2014/main" id="{FBDDD970-835B-0CAF-367C-D2FFE4129D64}"/>
              </a:ext>
            </a:extLst>
          </p:cNvPr>
          <p:cNvSpPr/>
          <p:nvPr/>
        </p:nvSpPr>
        <p:spPr>
          <a:xfrm>
            <a:off x="1539812" y="2946507"/>
            <a:ext cx="509358" cy="744947"/>
          </a:xfrm>
          <a:custGeom>
            <a:avLst/>
            <a:gdLst/>
            <a:ahLst/>
            <a:cxnLst/>
            <a:rect l="l" t="t" r="r" b="b"/>
            <a:pathLst>
              <a:path w="509358" h="744947">
                <a:moveTo>
                  <a:pt x="0" y="0"/>
                </a:moveTo>
                <a:lnTo>
                  <a:pt x="509357" y="0"/>
                </a:lnTo>
                <a:lnTo>
                  <a:pt x="509357" y="744948"/>
                </a:lnTo>
                <a:lnTo>
                  <a:pt x="0" y="74494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Tree>
    <p:extLst>
      <p:ext uri="{BB962C8B-B14F-4D97-AF65-F5344CB8AC3E}">
        <p14:creationId xmlns:p14="http://schemas.microsoft.com/office/powerpoint/2010/main" val="4496792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1010"/>
        </a:solidFill>
        <a:effectLst/>
      </p:bgPr>
    </p:bg>
    <p:spTree>
      <p:nvGrpSpPr>
        <p:cNvPr id="1" name=""/>
        <p:cNvGrpSpPr/>
        <p:nvPr/>
      </p:nvGrpSpPr>
      <p:grpSpPr>
        <a:xfrm>
          <a:off x="0" y="0"/>
          <a:ext cx="0" cy="0"/>
          <a:chOff x="0" y="0"/>
          <a:chExt cx="0" cy="0"/>
        </a:xfrm>
      </p:grpSpPr>
      <p:sp>
        <p:nvSpPr>
          <p:cNvPr id="2" name="Freeform 2"/>
          <p:cNvSpPr/>
          <p:nvPr/>
        </p:nvSpPr>
        <p:spPr>
          <a:xfrm>
            <a:off x="-118771" y="-208635"/>
            <a:ext cx="18738329" cy="10704271"/>
          </a:xfrm>
          <a:custGeom>
            <a:avLst/>
            <a:gdLst/>
            <a:ahLst/>
            <a:cxnLst/>
            <a:rect l="l" t="t" r="r" b="b"/>
            <a:pathLst>
              <a:path w="18738329" h="10704271">
                <a:moveTo>
                  <a:pt x="0" y="0"/>
                </a:moveTo>
                <a:lnTo>
                  <a:pt x="18738329" y="0"/>
                </a:lnTo>
                <a:lnTo>
                  <a:pt x="18738329" y="10704270"/>
                </a:lnTo>
                <a:lnTo>
                  <a:pt x="0" y="10704270"/>
                </a:lnTo>
                <a:lnTo>
                  <a:pt x="0" y="0"/>
                </a:lnTo>
                <a:close/>
              </a:path>
            </a:pathLst>
          </a:custGeom>
          <a:blipFill>
            <a:blip r:embed="rId2"/>
            <a:stretch>
              <a:fillRect/>
            </a:stretch>
          </a:blipFill>
        </p:spPr>
        <p:txBody>
          <a:bodyPr/>
          <a:lstStyle/>
          <a:p>
            <a:endParaRPr lang="en-GB"/>
          </a:p>
        </p:txBody>
      </p:sp>
      <p:sp>
        <p:nvSpPr>
          <p:cNvPr id="3" name="Freeform 3"/>
          <p:cNvSpPr/>
          <p:nvPr/>
        </p:nvSpPr>
        <p:spPr>
          <a:xfrm>
            <a:off x="15465109" y="8258228"/>
            <a:ext cx="2822891" cy="2122208"/>
          </a:xfrm>
          <a:custGeom>
            <a:avLst/>
            <a:gdLst/>
            <a:ahLst/>
            <a:cxnLst/>
            <a:rect l="l" t="t" r="r" b="b"/>
            <a:pathLst>
              <a:path w="2822891" h="2122208">
                <a:moveTo>
                  <a:pt x="0" y="0"/>
                </a:moveTo>
                <a:lnTo>
                  <a:pt x="2822891" y="0"/>
                </a:lnTo>
                <a:lnTo>
                  <a:pt x="2822891" y="2122208"/>
                </a:lnTo>
                <a:lnTo>
                  <a:pt x="0" y="2122208"/>
                </a:lnTo>
                <a:lnTo>
                  <a:pt x="0" y="0"/>
                </a:lnTo>
                <a:close/>
              </a:path>
            </a:pathLst>
          </a:custGeom>
          <a:blipFill>
            <a:blip r:embed="rId3"/>
            <a:stretch>
              <a:fillRect l="-6383" r="-6383"/>
            </a:stretch>
          </a:blipFill>
        </p:spPr>
        <p:txBody>
          <a:bodyPr/>
          <a:lstStyle/>
          <a:p>
            <a:endParaRPr lang="en-GB"/>
          </a:p>
        </p:txBody>
      </p:sp>
      <p:sp>
        <p:nvSpPr>
          <p:cNvPr id="4" name="AutoShape 4"/>
          <p:cNvSpPr/>
          <p:nvPr/>
        </p:nvSpPr>
        <p:spPr>
          <a:xfrm flipV="1">
            <a:off x="1520793" y="1019175"/>
            <a:ext cx="0" cy="992007"/>
          </a:xfrm>
          <a:prstGeom prst="line">
            <a:avLst/>
          </a:prstGeom>
          <a:ln w="85725" cap="flat">
            <a:solidFill>
              <a:srgbClr val="101010"/>
            </a:solidFill>
            <a:prstDash val="solid"/>
            <a:headEnd type="none" w="sm" len="sm"/>
            <a:tailEnd type="none" w="sm" len="sm"/>
          </a:ln>
        </p:spPr>
        <p:txBody>
          <a:bodyPr/>
          <a:lstStyle/>
          <a:p>
            <a:endParaRPr lang="en-GB"/>
          </a:p>
        </p:txBody>
      </p:sp>
      <p:sp>
        <p:nvSpPr>
          <p:cNvPr id="5" name="TextBox 5"/>
          <p:cNvSpPr txBox="1"/>
          <p:nvPr/>
        </p:nvSpPr>
        <p:spPr>
          <a:xfrm>
            <a:off x="1775472" y="876300"/>
            <a:ext cx="14437221" cy="1178759"/>
          </a:xfrm>
          <a:prstGeom prst="rect">
            <a:avLst/>
          </a:prstGeom>
        </p:spPr>
        <p:txBody>
          <a:bodyPr lIns="0" tIns="0" rIns="0" bIns="0" rtlCol="0" anchor="t">
            <a:spAutoFit/>
          </a:bodyPr>
          <a:lstStyle/>
          <a:p>
            <a:pPr algn="ctr">
              <a:lnSpc>
                <a:spcPts val="9579"/>
              </a:lnSpc>
            </a:pPr>
            <a:r>
              <a:rPr lang="en-US" sz="6842">
                <a:solidFill>
                  <a:srgbClr val="000000"/>
                </a:solidFill>
                <a:latin typeface="Bellefair"/>
                <a:ea typeface="Bellefair"/>
                <a:cs typeface="Bellefair"/>
                <a:sym typeface="Bellefair"/>
              </a:rPr>
              <a:t>Immigration Compliance in the Care Sector </a:t>
            </a:r>
          </a:p>
        </p:txBody>
      </p:sp>
      <p:sp>
        <p:nvSpPr>
          <p:cNvPr id="6" name="TextBox 6"/>
          <p:cNvSpPr txBox="1"/>
          <p:nvPr/>
        </p:nvSpPr>
        <p:spPr>
          <a:xfrm>
            <a:off x="1987288" y="2666365"/>
            <a:ext cx="15666944" cy="2477135"/>
          </a:xfrm>
          <a:prstGeom prst="rect">
            <a:avLst/>
          </a:prstGeom>
        </p:spPr>
        <p:txBody>
          <a:bodyPr lIns="0" tIns="0" rIns="0" bIns="0" rtlCol="0" anchor="t">
            <a:spAutoFit/>
          </a:bodyPr>
          <a:lstStyle/>
          <a:p>
            <a:pPr algn="l">
              <a:lnSpc>
                <a:spcPts val="4960"/>
              </a:lnSpc>
            </a:pPr>
            <a:r>
              <a:rPr lang="en-US" sz="3200">
                <a:solidFill>
                  <a:srgbClr val="000000"/>
                </a:solidFill>
                <a:latin typeface="Montserrat"/>
                <a:ea typeface="Montserrat"/>
                <a:cs typeface="Montserrat"/>
                <a:sym typeface="Montserrat"/>
              </a:rPr>
              <a:t>It is now more </a:t>
            </a:r>
            <a:r>
              <a:rPr lang="en-US" sz="3200" b="1">
                <a:solidFill>
                  <a:srgbClr val="000000"/>
                </a:solidFill>
                <a:latin typeface="Montserrat Bold"/>
                <a:ea typeface="Montserrat Bold"/>
                <a:cs typeface="Montserrat Bold"/>
                <a:sym typeface="Montserrat Bold"/>
              </a:rPr>
              <a:t>important</a:t>
            </a:r>
            <a:r>
              <a:rPr lang="en-US" sz="3200">
                <a:solidFill>
                  <a:srgbClr val="000000"/>
                </a:solidFill>
                <a:latin typeface="Montserrat"/>
                <a:ea typeface="Montserrat"/>
                <a:cs typeface="Montserrat"/>
                <a:sym typeface="Montserrat"/>
              </a:rPr>
              <a:t> than ever for employers in the care sector to remain compliant with the immigration rules and uphold their sponsorship duties, as the Home Office continues to crack down on rogue employers in high-risk sectors. </a:t>
            </a:r>
          </a:p>
        </p:txBody>
      </p:sp>
      <p:sp>
        <p:nvSpPr>
          <p:cNvPr id="7" name="Freeform 7"/>
          <p:cNvSpPr/>
          <p:nvPr/>
        </p:nvSpPr>
        <p:spPr>
          <a:xfrm>
            <a:off x="1309379" y="2816446"/>
            <a:ext cx="509358" cy="744947"/>
          </a:xfrm>
          <a:custGeom>
            <a:avLst/>
            <a:gdLst/>
            <a:ahLst/>
            <a:cxnLst/>
            <a:rect l="l" t="t" r="r" b="b"/>
            <a:pathLst>
              <a:path w="509358" h="744947">
                <a:moveTo>
                  <a:pt x="0" y="0"/>
                </a:moveTo>
                <a:lnTo>
                  <a:pt x="509358" y="0"/>
                </a:lnTo>
                <a:lnTo>
                  <a:pt x="509358" y="744947"/>
                </a:lnTo>
                <a:lnTo>
                  <a:pt x="0" y="74494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8" name="TextBox 8"/>
          <p:cNvSpPr txBox="1"/>
          <p:nvPr/>
        </p:nvSpPr>
        <p:spPr>
          <a:xfrm>
            <a:off x="1987288" y="5848350"/>
            <a:ext cx="14952836" cy="1219835"/>
          </a:xfrm>
          <a:prstGeom prst="rect">
            <a:avLst/>
          </a:prstGeom>
        </p:spPr>
        <p:txBody>
          <a:bodyPr lIns="0" tIns="0" rIns="0" bIns="0" rtlCol="0" anchor="t">
            <a:spAutoFit/>
          </a:bodyPr>
          <a:lstStyle/>
          <a:p>
            <a:pPr algn="l">
              <a:lnSpc>
                <a:spcPts val="4960"/>
              </a:lnSpc>
            </a:pPr>
            <a:r>
              <a:rPr lang="en-US" sz="3200">
                <a:solidFill>
                  <a:srgbClr val="000000"/>
                </a:solidFill>
                <a:latin typeface="Montserrat"/>
                <a:ea typeface="Montserrat"/>
                <a:cs typeface="Montserrat"/>
                <a:sym typeface="Montserrat"/>
              </a:rPr>
              <a:t>The firm’s </a:t>
            </a:r>
            <a:r>
              <a:rPr lang="en-US" sz="3200" b="1">
                <a:solidFill>
                  <a:srgbClr val="000000"/>
                </a:solidFill>
                <a:latin typeface="Montserrat Bold"/>
                <a:ea typeface="Montserrat Bold"/>
                <a:cs typeface="Montserrat Bold"/>
                <a:sym typeface="Montserrat Bold"/>
              </a:rPr>
              <a:t>UKVI mock audit service</a:t>
            </a:r>
            <a:r>
              <a:rPr lang="en-US" sz="3200">
                <a:solidFill>
                  <a:srgbClr val="000000"/>
                </a:solidFill>
                <a:latin typeface="Montserrat"/>
                <a:ea typeface="Montserrat"/>
                <a:cs typeface="Montserrat"/>
                <a:sym typeface="Montserrat"/>
              </a:rPr>
              <a:t> provides and invaluable insight into the post licence UKVI inspections </a:t>
            </a:r>
          </a:p>
        </p:txBody>
      </p:sp>
      <p:sp>
        <p:nvSpPr>
          <p:cNvPr id="9" name="Freeform 9"/>
          <p:cNvSpPr/>
          <p:nvPr/>
        </p:nvSpPr>
        <p:spPr>
          <a:xfrm>
            <a:off x="1309379" y="8073487"/>
            <a:ext cx="509358" cy="744947"/>
          </a:xfrm>
          <a:custGeom>
            <a:avLst/>
            <a:gdLst/>
            <a:ahLst/>
            <a:cxnLst/>
            <a:rect l="l" t="t" r="r" b="b"/>
            <a:pathLst>
              <a:path w="509358" h="744947">
                <a:moveTo>
                  <a:pt x="0" y="0"/>
                </a:moveTo>
                <a:lnTo>
                  <a:pt x="509358" y="0"/>
                </a:lnTo>
                <a:lnTo>
                  <a:pt x="509358" y="744947"/>
                </a:lnTo>
                <a:lnTo>
                  <a:pt x="0" y="74494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10" name="Freeform 10"/>
          <p:cNvSpPr/>
          <p:nvPr/>
        </p:nvSpPr>
        <p:spPr>
          <a:xfrm>
            <a:off x="1266114" y="5953125"/>
            <a:ext cx="509358" cy="744947"/>
          </a:xfrm>
          <a:custGeom>
            <a:avLst/>
            <a:gdLst/>
            <a:ahLst/>
            <a:cxnLst/>
            <a:rect l="l" t="t" r="r" b="b"/>
            <a:pathLst>
              <a:path w="509358" h="744947">
                <a:moveTo>
                  <a:pt x="0" y="0"/>
                </a:moveTo>
                <a:lnTo>
                  <a:pt x="509358" y="0"/>
                </a:lnTo>
                <a:lnTo>
                  <a:pt x="509358" y="744947"/>
                </a:lnTo>
                <a:lnTo>
                  <a:pt x="0" y="74494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11" name="TextBox 11"/>
          <p:cNvSpPr txBox="1"/>
          <p:nvPr/>
        </p:nvSpPr>
        <p:spPr>
          <a:xfrm>
            <a:off x="2080500" y="7968712"/>
            <a:ext cx="14175458" cy="1219835"/>
          </a:xfrm>
          <a:prstGeom prst="rect">
            <a:avLst/>
          </a:prstGeom>
        </p:spPr>
        <p:txBody>
          <a:bodyPr lIns="0" tIns="0" rIns="0" bIns="0" rtlCol="0" anchor="t">
            <a:spAutoFit/>
          </a:bodyPr>
          <a:lstStyle/>
          <a:p>
            <a:pPr algn="l">
              <a:lnSpc>
                <a:spcPts val="4960"/>
              </a:lnSpc>
            </a:pPr>
            <a:r>
              <a:rPr lang="en-US" sz="3200">
                <a:solidFill>
                  <a:srgbClr val="000000"/>
                </a:solidFill>
                <a:latin typeface="Montserrat"/>
                <a:ea typeface="Montserrat"/>
                <a:cs typeface="Montserrat"/>
                <a:sym typeface="Montserrat"/>
              </a:rPr>
              <a:t>Providers are prepared for the visit and interview questions are provided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1010"/>
        </a:solidFill>
        <a:effectLst/>
      </p:bgPr>
    </p:bg>
    <p:spTree>
      <p:nvGrpSpPr>
        <p:cNvPr id="1" name=""/>
        <p:cNvGrpSpPr/>
        <p:nvPr/>
      </p:nvGrpSpPr>
      <p:grpSpPr>
        <a:xfrm>
          <a:off x="0" y="0"/>
          <a:ext cx="0" cy="0"/>
          <a:chOff x="0" y="0"/>
          <a:chExt cx="0" cy="0"/>
        </a:xfrm>
      </p:grpSpPr>
      <p:sp>
        <p:nvSpPr>
          <p:cNvPr id="2" name="Freeform 2"/>
          <p:cNvSpPr/>
          <p:nvPr/>
        </p:nvSpPr>
        <p:spPr>
          <a:xfrm>
            <a:off x="-118771" y="-208635"/>
            <a:ext cx="18738329" cy="10704271"/>
          </a:xfrm>
          <a:custGeom>
            <a:avLst/>
            <a:gdLst/>
            <a:ahLst/>
            <a:cxnLst/>
            <a:rect l="l" t="t" r="r" b="b"/>
            <a:pathLst>
              <a:path w="18738329" h="10704271">
                <a:moveTo>
                  <a:pt x="0" y="0"/>
                </a:moveTo>
                <a:lnTo>
                  <a:pt x="18738329" y="0"/>
                </a:lnTo>
                <a:lnTo>
                  <a:pt x="18738329" y="10704270"/>
                </a:lnTo>
                <a:lnTo>
                  <a:pt x="0" y="10704270"/>
                </a:lnTo>
                <a:lnTo>
                  <a:pt x="0" y="0"/>
                </a:lnTo>
                <a:close/>
              </a:path>
            </a:pathLst>
          </a:custGeom>
          <a:blipFill>
            <a:blip r:embed="rId2"/>
            <a:stretch>
              <a:fillRect/>
            </a:stretch>
          </a:blipFill>
        </p:spPr>
        <p:txBody>
          <a:bodyPr/>
          <a:lstStyle/>
          <a:p>
            <a:endParaRPr lang="en-GB"/>
          </a:p>
        </p:txBody>
      </p:sp>
      <p:sp>
        <p:nvSpPr>
          <p:cNvPr id="3" name="Freeform 3"/>
          <p:cNvSpPr/>
          <p:nvPr/>
        </p:nvSpPr>
        <p:spPr>
          <a:xfrm>
            <a:off x="15465109" y="8258228"/>
            <a:ext cx="2822891" cy="2122208"/>
          </a:xfrm>
          <a:custGeom>
            <a:avLst/>
            <a:gdLst/>
            <a:ahLst/>
            <a:cxnLst/>
            <a:rect l="l" t="t" r="r" b="b"/>
            <a:pathLst>
              <a:path w="2822891" h="2122208">
                <a:moveTo>
                  <a:pt x="0" y="0"/>
                </a:moveTo>
                <a:lnTo>
                  <a:pt x="2822891" y="0"/>
                </a:lnTo>
                <a:lnTo>
                  <a:pt x="2822891" y="2122208"/>
                </a:lnTo>
                <a:lnTo>
                  <a:pt x="0" y="2122208"/>
                </a:lnTo>
                <a:lnTo>
                  <a:pt x="0" y="0"/>
                </a:lnTo>
                <a:close/>
              </a:path>
            </a:pathLst>
          </a:custGeom>
          <a:blipFill>
            <a:blip r:embed="rId3"/>
            <a:stretch>
              <a:fillRect l="-6383" r="-6383"/>
            </a:stretch>
          </a:blipFill>
        </p:spPr>
        <p:txBody>
          <a:bodyPr/>
          <a:lstStyle/>
          <a:p>
            <a:endParaRPr lang="en-GB"/>
          </a:p>
        </p:txBody>
      </p:sp>
      <p:sp>
        <p:nvSpPr>
          <p:cNvPr id="4" name="AutoShape 4"/>
          <p:cNvSpPr/>
          <p:nvPr/>
        </p:nvSpPr>
        <p:spPr>
          <a:xfrm flipV="1">
            <a:off x="1520793" y="1019175"/>
            <a:ext cx="0" cy="992007"/>
          </a:xfrm>
          <a:prstGeom prst="line">
            <a:avLst/>
          </a:prstGeom>
          <a:ln w="85725" cap="flat">
            <a:solidFill>
              <a:srgbClr val="101010"/>
            </a:solidFill>
            <a:prstDash val="solid"/>
            <a:headEnd type="none" w="sm" len="sm"/>
            <a:tailEnd type="none" w="sm" len="sm"/>
          </a:ln>
        </p:spPr>
        <p:txBody>
          <a:bodyPr/>
          <a:lstStyle/>
          <a:p>
            <a:endParaRPr lang="en-GB"/>
          </a:p>
        </p:txBody>
      </p:sp>
      <p:sp>
        <p:nvSpPr>
          <p:cNvPr id="5" name="TextBox 5"/>
          <p:cNvSpPr txBox="1"/>
          <p:nvPr/>
        </p:nvSpPr>
        <p:spPr>
          <a:xfrm>
            <a:off x="1815177" y="876300"/>
            <a:ext cx="7938420" cy="1177823"/>
          </a:xfrm>
          <a:prstGeom prst="rect">
            <a:avLst/>
          </a:prstGeom>
        </p:spPr>
        <p:txBody>
          <a:bodyPr wrap="square" lIns="0" tIns="0" rIns="0" bIns="0" rtlCol="0" anchor="t">
            <a:spAutoFit/>
          </a:bodyPr>
          <a:lstStyle/>
          <a:p>
            <a:pPr algn="ctr">
              <a:lnSpc>
                <a:spcPts val="9579"/>
              </a:lnSpc>
            </a:pPr>
            <a:r>
              <a:rPr lang="en-US" sz="6842" dirty="0">
                <a:solidFill>
                  <a:srgbClr val="000000"/>
                </a:solidFill>
                <a:latin typeface="Bellefair"/>
                <a:ea typeface="Bellefair"/>
                <a:cs typeface="Bellefair"/>
                <a:sym typeface="Bellefair"/>
              </a:rPr>
              <a:t>UKVI Mock Audit</a:t>
            </a:r>
          </a:p>
        </p:txBody>
      </p:sp>
      <p:sp>
        <p:nvSpPr>
          <p:cNvPr id="6" name="TextBox 6"/>
          <p:cNvSpPr txBox="1"/>
          <p:nvPr/>
        </p:nvSpPr>
        <p:spPr>
          <a:xfrm>
            <a:off x="1667582" y="2706725"/>
            <a:ext cx="14952836" cy="591185"/>
          </a:xfrm>
          <a:prstGeom prst="rect">
            <a:avLst/>
          </a:prstGeom>
        </p:spPr>
        <p:txBody>
          <a:bodyPr lIns="0" tIns="0" rIns="0" bIns="0" rtlCol="0" anchor="t">
            <a:spAutoFit/>
          </a:bodyPr>
          <a:lstStyle/>
          <a:p>
            <a:pPr algn="l">
              <a:lnSpc>
                <a:spcPts val="4960"/>
              </a:lnSpc>
            </a:pPr>
            <a:r>
              <a:rPr lang="en-US" sz="3200" b="1">
                <a:solidFill>
                  <a:srgbClr val="000000"/>
                </a:solidFill>
                <a:latin typeface="Montserrat Bold"/>
                <a:ea typeface="Montserrat Bold"/>
                <a:cs typeface="Montserrat Bold"/>
                <a:sym typeface="Montserrat Bold"/>
              </a:rPr>
              <a:t>Our UKVI mock audits are a two-stage process: </a:t>
            </a:r>
          </a:p>
        </p:txBody>
      </p:sp>
      <p:sp>
        <p:nvSpPr>
          <p:cNvPr id="7" name="Freeform 7"/>
          <p:cNvSpPr/>
          <p:nvPr/>
        </p:nvSpPr>
        <p:spPr>
          <a:xfrm>
            <a:off x="1815177" y="6372204"/>
            <a:ext cx="571560" cy="835919"/>
          </a:xfrm>
          <a:custGeom>
            <a:avLst/>
            <a:gdLst/>
            <a:ahLst/>
            <a:cxnLst/>
            <a:rect l="l" t="t" r="r" b="b"/>
            <a:pathLst>
              <a:path w="571560" h="835919">
                <a:moveTo>
                  <a:pt x="0" y="0"/>
                </a:moveTo>
                <a:lnTo>
                  <a:pt x="571559" y="0"/>
                </a:lnTo>
                <a:lnTo>
                  <a:pt x="571559" y="835919"/>
                </a:lnTo>
                <a:lnTo>
                  <a:pt x="0" y="83591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8" name="Freeform 8"/>
          <p:cNvSpPr/>
          <p:nvPr/>
        </p:nvSpPr>
        <p:spPr>
          <a:xfrm>
            <a:off x="1815177" y="4345660"/>
            <a:ext cx="571560" cy="835919"/>
          </a:xfrm>
          <a:custGeom>
            <a:avLst/>
            <a:gdLst/>
            <a:ahLst/>
            <a:cxnLst/>
            <a:rect l="l" t="t" r="r" b="b"/>
            <a:pathLst>
              <a:path w="571560" h="835919">
                <a:moveTo>
                  <a:pt x="0" y="0"/>
                </a:moveTo>
                <a:lnTo>
                  <a:pt x="571559" y="0"/>
                </a:lnTo>
                <a:lnTo>
                  <a:pt x="571559" y="835919"/>
                </a:lnTo>
                <a:lnTo>
                  <a:pt x="0" y="83591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9" name="TextBox 9"/>
          <p:cNvSpPr txBox="1"/>
          <p:nvPr/>
        </p:nvSpPr>
        <p:spPr>
          <a:xfrm>
            <a:off x="2690327" y="4376415"/>
            <a:ext cx="15906540" cy="660109"/>
          </a:xfrm>
          <a:prstGeom prst="rect">
            <a:avLst/>
          </a:prstGeom>
        </p:spPr>
        <p:txBody>
          <a:bodyPr lIns="0" tIns="0" rIns="0" bIns="0" rtlCol="0" anchor="t">
            <a:spAutoFit/>
          </a:bodyPr>
          <a:lstStyle/>
          <a:p>
            <a:pPr algn="l">
              <a:lnSpc>
                <a:spcPts val="5565"/>
              </a:lnSpc>
            </a:pPr>
            <a:r>
              <a:rPr lang="en-US" sz="3590">
                <a:solidFill>
                  <a:srgbClr val="000000"/>
                </a:solidFill>
                <a:latin typeface="Montserrat"/>
                <a:ea typeface="Montserrat"/>
                <a:cs typeface="Montserrat"/>
                <a:sym typeface="Montserrat"/>
              </a:rPr>
              <a:t>Stage 1: HR File Audit </a:t>
            </a:r>
          </a:p>
        </p:txBody>
      </p:sp>
      <p:sp>
        <p:nvSpPr>
          <p:cNvPr id="10" name="TextBox 10"/>
          <p:cNvSpPr txBox="1"/>
          <p:nvPr/>
        </p:nvSpPr>
        <p:spPr>
          <a:xfrm>
            <a:off x="2690327" y="6402959"/>
            <a:ext cx="15906540" cy="660109"/>
          </a:xfrm>
          <a:prstGeom prst="rect">
            <a:avLst/>
          </a:prstGeom>
        </p:spPr>
        <p:txBody>
          <a:bodyPr lIns="0" tIns="0" rIns="0" bIns="0" rtlCol="0" anchor="t">
            <a:spAutoFit/>
          </a:bodyPr>
          <a:lstStyle/>
          <a:p>
            <a:pPr algn="l">
              <a:lnSpc>
                <a:spcPts val="5565"/>
              </a:lnSpc>
            </a:pPr>
            <a:r>
              <a:rPr lang="en-US" sz="3590">
                <a:solidFill>
                  <a:srgbClr val="000000"/>
                </a:solidFill>
                <a:latin typeface="Montserrat"/>
                <a:ea typeface="Montserrat"/>
                <a:cs typeface="Montserrat"/>
                <a:sym typeface="Montserrat"/>
              </a:rPr>
              <a:t>Stage 2: Mock Interview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1010"/>
        </a:solidFill>
        <a:effectLst/>
      </p:bgPr>
    </p:bg>
    <p:spTree>
      <p:nvGrpSpPr>
        <p:cNvPr id="1" name=""/>
        <p:cNvGrpSpPr/>
        <p:nvPr/>
      </p:nvGrpSpPr>
      <p:grpSpPr>
        <a:xfrm>
          <a:off x="0" y="0"/>
          <a:ext cx="0" cy="0"/>
          <a:chOff x="0" y="0"/>
          <a:chExt cx="0" cy="0"/>
        </a:xfrm>
      </p:grpSpPr>
      <p:sp>
        <p:nvSpPr>
          <p:cNvPr id="2" name="Freeform 2"/>
          <p:cNvSpPr/>
          <p:nvPr/>
        </p:nvSpPr>
        <p:spPr>
          <a:xfrm>
            <a:off x="-118771" y="-208635"/>
            <a:ext cx="18738329" cy="10704271"/>
          </a:xfrm>
          <a:custGeom>
            <a:avLst/>
            <a:gdLst/>
            <a:ahLst/>
            <a:cxnLst/>
            <a:rect l="l" t="t" r="r" b="b"/>
            <a:pathLst>
              <a:path w="18738329" h="10704271">
                <a:moveTo>
                  <a:pt x="0" y="0"/>
                </a:moveTo>
                <a:lnTo>
                  <a:pt x="18738329" y="0"/>
                </a:lnTo>
                <a:lnTo>
                  <a:pt x="18738329" y="10704270"/>
                </a:lnTo>
                <a:lnTo>
                  <a:pt x="0" y="10704270"/>
                </a:lnTo>
                <a:lnTo>
                  <a:pt x="0" y="0"/>
                </a:lnTo>
                <a:close/>
              </a:path>
            </a:pathLst>
          </a:custGeom>
          <a:blipFill>
            <a:blip r:embed="rId2"/>
            <a:stretch>
              <a:fillRect/>
            </a:stretch>
          </a:blipFill>
        </p:spPr>
        <p:txBody>
          <a:bodyPr/>
          <a:lstStyle/>
          <a:p>
            <a:endParaRPr lang="en-GB"/>
          </a:p>
        </p:txBody>
      </p:sp>
      <p:sp>
        <p:nvSpPr>
          <p:cNvPr id="3" name="Freeform 3"/>
          <p:cNvSpPr/>
          <p:nvPr/>
        </p:nvSpPr>
        <p:spPr>
          <a:xfrm>
            <a:off x="15465109" y="8258228"/>
            <a:ext cx="2822891" cy="2122208"/>
          </a:xfrm>
          <a:custGeom>
            <a:avLst/>
            <a:gdLst/>
            <a:ahLst/>
            <a:cxnLst/>
            <a:rect l="l" t="t" r="r" b="b"/>
            <a:pathLst>
              <a:path w="2822891" h="2122208">
                <a:moveTo>
                  <a:pt x="0" y="0"/>
                </a:moveTo>
                <a:lnTo>
                  <a:pt x="2822891" y="0"/>
                </a:lnTo>
                <a:lnTo>
                  <a:pt x="2822891" y="2122208"/>
                </a:lnTo>
                <a:lnTo>
                  <a:pt x="0" y="2122208"/>
                </a:lnTo>
                <a:lnTo>
                  <a:pt x="0" y="0"/>
                </a:lnTo>
                <a:close/>
              </a:path>
            </a:pathLst>
          </a:custGeom>
          <a:blipFill>
            <a:blip r:embed="rId3"/>
            <a:stretch>
              <a:fillRect l="-6383" r="-6383"/>
            </a:stretch>
          </a:blipFill>
        </p:spPr>
        <p:txBody>
          <a:bodyPr/>
          <a:lstStyle/>
          <a:p>
            <a:endParaRPr lang="en-GB"/>
          </a:p>
        </p:txBody>
      </p:sp>
      <p:sp>
        <p:nvSpPr>
          <p:cNvPr id="4" name="AutoShape 4"/>
          <p:cNvSpPr/>
          <p:nvPr/>
        </p:nvSpPr>
        <p:spPr>
          <a:xfrm flipV="1">
            <a:off x="1520793" y="1019175"/>
            <a:ext cx="0" cy="992007"/>
          </a:xfrm>
          <a:prstGeom prst="line">
            <a:avLst/>
          </a:prstGeom>
          <a:ln w="85725" cap="flat">
            <a:solidFill>
              <a:srgbClr val="101010"/>
            </a:solidFill>
            <a:prstDash val="solid"/>
            <a:headEnd type="none" w="sm" len="sm"/>
            <a:tailEnd type="none" w="sm" len="sm"/>
          </a:ln>
        </p:spPr>
        <p:txBody>
          <a:bodyPr/>
          <a:lstStyle/>
          <a:p>
            <a:endParaRPr lang="en-GB"/>
          </a:p>
        </p:txBody>
      </p:sp>
      <p:sp>
        <p:nvSpPr>
          <p:cNvPr id="5" name="TextBox 5"/>
          <p:cNvSpPr txBox="1"/>
          <p:nvPr/>
        </p:nvSpPr>
        <p:spPr>
          <a:xfrm>
            <a:off x="1815177" y="885825"/>
            <a:ext cx="7938422" cy="1177823"/>
          </a:xfrm>
          <a:prstGeom prst="rect">
            <a:avLst/>
          </a:prstGeom>
        </p:spPr>
        <p:txBody>
          <a:bodyPr wrap="square" lIns="0" tIns="0" rIns="0" bIns="0" rtlCol="0" anchor="t">
            <a:spAutoFit/>
          </a:bodyPr>
          <a:lstStyle/>
          <a:p>
            <a:pPr algn="ctr">
              <a:lnSpc>
                <a:spcPts val="9579"/>
              </a:lnSpc>
            </a:pPr>
            <a:r>
              <a:rPr lang="en-US" sz="6842" dirty="0">
                <a:solidFill>
                  <a:srgbClr val="000000"/>
                </a:solidFill>
                <a:latin typeface="Bellefair"/>
                <a:ea typeface="Bellefair"/>
                <a:cs typeface="Bellefair"/>
                <a:sym typeface="Bellefair"/>
              </a:rPr>
              <a:t>UKVI Mock Audit</a:t>
            </a:r>
          </a:p>
        </p:txBody>
      </p:sp>
      <p:sp>
        <p:nvSpPr>
          <p:cNvPr id="6" name="TextBox 6"/>
          <p:cNvSpPr txBox="1"/>
          <p:nvPr/>
        </p:nvSpPr>
        <p:spPr>
          <a:xfrm>
            <a:off x="1815177" y="2413698"/>
            <a:ext cx="14952836" cy="591185"/>
          </a:xfrm>
          <a:prstGeom prst="rect">
            <a:avLst/>
          </a:prstGeom>
        </p:spPr>
        <p:txBody>
          <a:bodyPr lIns="0" tIns="0" rIns="0" bIns="0" rtlCol="0" anchor="t">
            <a:spAutoFit/>
          </a:bodyPr>
          <a:lstStyle/>
          <a:p>
            <a:pPr algn="l">
              <a:lnSpc>
                <a:spcPts val="4960"/>
              </a:lnSpc>
            </a:pPr>
            <a:r>
              <a:rPr lang="en-US" sz="3200" b="1">
                <a:solidFill>
                  <a:srgbClr val="000000"/>
                </a:solidFill>
                <a:latin typeface="Montserrat Bold"/>
                <a:ea typeface="Montserrat Bold"/>
                <a:cs typeface="Montserrat Bold"/>
                <a:sym typeface="Montserrat Bold"/>
              </a:rPr>
              <a:t>Stage 1: HR File Audit</a:t>
            </a:r>
          </a:p>
        </p:txBody>
      </p:sp>
      <p:sp>
        <p:nvSpPr>
          <p:cNvPr id="7" name="TextBox 7"/>
          <p:cNvSpPr txBox="1"/>
          <p:nvPr/>
        </p:nvSpPr>
        <p:spPr>
          <a:xfrm>
            <a:off x="1815177" y="3107127"/>
            <a:ext cx="15906540" cy="1219835"/>
          </a:xfrm>
          <a:prstGeom prst="rect">
            <a:avLst/>
          </a:prstGeom>
        </p:spPr>
        <p:txBody>
          <a:bodyPr lIns="0" tIns="0" rIns="0" bIns="0" rtlCol="0" anchor="t">
            <a:spAutoFit/>
          </a:bodyPr>
          <a:lstStyle/>
          <a:p>
            <a:pPr algn="l">
              <a:lnSpc>
                <a:spcPts val="4959"/>
              </a:lnSpc>
            </a:pPr>
            <a:r>
              <a:rPr lang="en-US" sz="3199">
                <a:solidFill>
                  <a:srgbClr val="000000"/>
                </a:solidFill>
                <a:latin typeface="Montserrat"/>
                <a:ea typeface="Montserrat"/>
                <a:cs typeface="Montserrat"/>
                <a:sym typeface="Montserrat"/>
              </a:rPr>
              <a:t>We request copies of the current HR files for any sponsored migrants coupled with any other employees subject to immigration control. </a:t>
            </a:r>
          </a:p>
        </p:txBody>
      </p:sp>
      <p:sp>
        <p:nvSpPr>
          <p:cNvPr id="8" name="TextBox 8"/>
          <p:cNvSpPr txBox="1"/>
          <p:nvPr/>
        </p:nvSpPr>
        <p:spPr>
          <a:xfrm>
            <a:off x="1815177" y="5584897"/>
            <a:ext cx="15906540" cy="3788281"/>
          </a:xfrm>
          <a:prstGeom prst="rect">
            <a:avLst/>
          </a:prstGeom>
        </p:spPr>
        <p:txBody>
          <a:bodyPr lIns="0" tIns="0" rIns="0" bIns="0" rtlCol="0" anchor="t">
            <a:spAutoFit/>
          </a:bodyPr>
          <a:lstStyle/>
          <a:p>
            <a:pPr algn="l">
              <a:lnSpc>
                <a:spcPts val="4960"/>
              </a:lnSpc>
            </a:pPr>
            <a:r>
              <a:rPr lang="en-US" sz="3200" b="1" dirty="0">
                <a:solidFill>
                  <a:srgbClr val="000000"/>
                </a:solidFill>
                <a:latin typeface="Montserrat Bold"/>
                <a:ea typeface="Montserrat Bold"/>
                <a:cs typeface="Montserrat Bold"/>
                <a:sym typeface="Montserrat Bold"/>
              </a:rPr>
              <a:t>1:</a:t>
            </a:r>
            <a:r>
              <a:rPr lang="en-US" sz="3200" dirty="0">
                <a:solidFill>
                  <a:srgbClr val="000000"/>
                </a:solidFill>
                <a:latin typeface="Montserrat"/>
                <a:ea typeface="Montserrat"/>
                <a:cs typeface="Montserrat"/>
                <a:sym typeface="Montserrat"/>
              </a:rPr>
              <a:t> Passport</a:t>
            </a:r>
          </a:p>
          <a:p>
            <a:pPr algn="l">
              <a:lnSpc>
                <a:spcPts val="4960"/>
              </a:lnSpc>
            </a:pPr>
            <a:r>
              <a:rPr lang="en-US" sz="3200" b="1" dirty="0">
                <a:solidFill>
                  <a:srgbClr val="000000"/>
                </a:solidFill>
                <a:latin typeface="Montserrat Bold"/>
                <a:ea typeface="Montserrat Bold"/>
                <a:cs typeface="Montserrat Bold"/>
                <a:sym typeface="Montserrat Bold"/>
              </a:rPr>
              <a:t>2:</a:t>
            </a:r>
            <a:r>
              <a:rPr lang="en-US" sz="3200" dirty="0">
                <a:solidFill>
                  <a:srgbClr val="000000"/>
                </a:solidFill>
                <a:latin typeface="Montserrat"/>
                <a:ea typeface="Montserrat"/>
                <a:cs typeface="Montserrat"/>
                <a:sym typeface="Montserrat"/>
              </a:rPr>
              <a:t> BRP card/ Right to work check/ ECS check</a:t>
            </a:r>
          </a:p>
          <a:p>
            <a:pPr algn="l">
              <a:lnSpc>
                <a:spcPts val="4960"/>
              </a:lnSpc>
            </a:pPr>
            <a:r>
              <a:rPr lang="en-US" sz="3200" b="1" dirty="0">
                <a:solidFill>
                  <a:srgbClr val="000000"/>
                </a:solidFill>
                <a:latin typeface="Montserrat Bold"/>
                <a:ea typeface="Montserrat Bold"/>
                <a:cs typeface="Montserrat Bold"/>
                <a:sym typeface="Montserrat Bold"/>
              </a:rPr>
              <a:t>3:</a:t>
            </a:r>
            <a:r>
              <a:rPr lang="en-US" sz="3200" dirty="0">
                <a:solidFill>
                  <a:srgbClr val="000000"/>
                </a:solidFill>
                <a:latin typeface="Montserrat"/>
                <a:ea typeface="Montserrat"/>
                <a:cs typeface="Montserrat"/>
                <a:sym typeface="Montserrat"/>
              </a:rPr>
              <a:t> Copy of the </a:t>
            </a:r>
            <a:r>
              <a:rPr lang="en-US" sz="3200" dirty="0" err="1">
                <a:solidFill>
                  <a:srgbClr val="000000"/>
                </a:solidFill>
                <a:latin typeface="Montserrat"/>
                <a:ea typeface="Montserrat"/>
                <a:cs typeface="Montserrat"/>
                <a:sym typeface="Montserrat"/>
              </a:rPr>
              <a:t>CoS</a:t>
            </a:r>
            <a:endParaRPr lang="en-US" sz="3200" dirty="0">
              <a:solidFill>
                <a:srgbClr val="000000"/>
              </a:solidFill>
              <a:latin typeface="Montserrat"/>
              <a:ea typeface="Montserrat"/>
              <a:cs typeface="Montserrat"/>
              <a:sym typeface="Montserrat"/>
            </a:endParaRPr>
          </a:p>
          <a:p>
            <a:pPr algn="l">
              <a:lnSpc>
                <a:spcPts val="4960"/>
              </a:lnSpc>
            </a:pPr>
            <a:r>
              <a:rPr lang="en-US" sz="3200" b="1" dirty="0">
                <a:solidFill>
                  <a:srgbClr val="000000"/>
                </a:solidFill>
                <a:latin typeface="Montserrat Bold"/>
                <a:ea typeface="Montserrat Bold"/>
                <a:cs typeface="Montserrat Bold"/>
                <a:sym typeface="Montserrat Bold"/>
              </a:rPr>
              <a:t>4:</a:t>
            </a:r>
            <a:r>
              <a:rPr lang="en-US" sz="3200" b="1" dirty="0">
                <a:solidFill>
                  <a:srgbClr val="000000"/>
                </a:solidFill>
                <a:latin typeface="Montserrat"/>
                <a:ea typeface="Montserrat Bold"/>
                <a:cs typeface="Montserrat Bold"/>
                <a:sym typeface="Montserrat"/>
              </a:rPr>
              <a:t> </a:t>
            </a:r>
            <a:r>
              <a:rPr lang="en-US" sz="3200" dirty="0">
                <a:solidFill>
                  <a:srgbClr val="000000"/>
                </a:solidFill>
                <a:latin typeface="Montserrat"/>
                <a:ea typeface="Montserrat Bold"/>
                <a:cs typeface="Montserrat Bold"/>
                <a:sym typeface="Montserrat"/>
              </a:rPr>
              <a:t>Salary Slips</a:t>
            </a:r>
            <a:endParaRPr lang="en-US" sz="3200" dirty="0">
              <a:solidFill>
                <a:srgbClr val="000000"/>
              </a:solidFill>
              <a:latin typeface="Montserrat"/>
              <a:ea typeface="Montserrat"/>
              <a:cs typeface="Montserrat"/>
              <a:sym typeface="Montserrat"/>
            </a:endParaRPr>
          </a:p>
          <a:p>
            <a:pPr algn="l">
              <a:lnSpc>
                <a:spcPts val="4960"/>
              </a:lnSpc>
            </a:pPr>
            <a:r>
              <a:rPr lang="en-US" sz="3200" b="1" dirty="0">
                <a:solidFill>
                  <a:srgbClr val="000000"/>
                </a:solidFill>
                <a:latin typeface="Montserrat Bold"/>
                <a:ea typeface="Montserrat Bold"/>
                <a:cs typeface="Montserrat Bold"/>
                <a:sym typeface="Montserrat Bold"/>
              </a:rPr>
              <a:t>5:</a:t>
            </a:r>
            <a:r>
              <a:rPr lang="en-US" sz="3200" dirty="0">
                <a:solidFill>
                  <a:srgbClr val="000000"/>
                </a:solidFill>
                <a:latin typeface="Montserrat"/>
                <a:ea typeface="Montserrat"/>
                <a:cs typeface="Montserrat"/>
                <a:sym typeface="Montserrat"/>
              </a:rPr>
              <a:t> Contract of employment</a:t>
            </a:r>
          </a:p>
          <a:p>
            <a:pPr algn="l">
              <a:lnSpc>
                <a:spcPts val="4960"/>
              </a:lnSpc>
            </a:pPr>
            <a:r>
              <a:rPr lang="en-US" sz="3200" b="1" dirty="0">
                <a:solidFill>
                  <a:srgbClr val="000000"/>
                </a:solidFill>
                <a:latin typeface="Montserrat Bold"/>
                <a:ea typeface="Montserrat Bold"/>
                <a:cs typeface="Montserrat Bold"/>
                <a:sym typeface="Montserrat Bold"/>
              </a:rPr>
              <a:t>6:</a:t>
            </a:r>
            <a:r>
              <a:rPr lang="en-US" sz="3200" dirty="0">
                <a:solidFill>
                  <a:srgbClr val="000000"/>
                </a:solidFill>
                <a:latin typeface="Montserrat"/>
                <a:ea typeface="Montserrat"/>
                <a:cs typeface="Montserrat"/>
                <a:sym typeface="Montserrat"/>
              </a:rPr>
              <a:t> Application Forms </a:t>
            </a:r>
          </a:p>
        </p:txBody>
      </p:sp>
      <p:sp>
        <p:nvSpPr>
          <p:cNvPr id="9" name="TextBox 9"/>
          <p:cNvSpPr txBox="1"/>
          <p:nvPr/>
        </p:nvSpPr>
        <p:spPr>
          <a:xfrm>
            <a:off x="1815177" y="4660337"/>
            <a:ext cx="15906540" cy="591185"/>
          </a:xfrm>
          <a:prstGeom prst="rect">
            <a:avLst/>
          </a:prstGeom>
        </p:spPr>
        <p:txBody>
          <a:bodyPr lIns="0" tIns="0" rIns="0" bIns="0" rtlCol="0" anchor="t">
            <a:spAutoFit/>
          </a:bodyPr>
          <a:lstStyle/>
          <a:p>
            <a:pPr algn="l">
              <a:lnSpc>
                <a:spcPts val="4959"/>
              </a:lnSpc>
            </a:pPr>
            <a:r>
              <a:rPr lang="en-US" sz="3199">
                <a:solidFill>
                  <a:srgbClr val="000000"/>
                </a:solidFill>
                <a:latin typeface="Montserrat"/>
                <a:ea typeface="Montserrat"/>
                <a:cs typeface="Montserrat"/>
                <a:sym typeface="Montserrat"/>
              </a:rPr>
              <a:t>This would mean only the following documents: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01010"/>
        </a:solidFill>
        <a:effectLst/>
      </p:bgPr>
    </p:bg>
    <p:spTree>
      <p:nvGrpSpPr>
        <p:cNvPr id="1" name=""/>
        <p:cNvGrpSpPr/>
        <p:nvPr/>
      </p:nvGrpSpPr>
      <p:grpSpPr>
        <a:xfrm>
          <a:off x="0" y="0"/>
          <a:ext cx="0" cy="0"/>
          <a:chOff x="0" y="0"/>
          <a:chExt cx="0" cy="0"/>
        </a:xfrm>
      </p:grpSpPr>
      <p:sp>
        <p:nvSpPr>
          <p:cNvPr id="2" name="Freeform 2"/>
          <p:cNvSpPr/>
          <p:nvPr/>
        </p:nvSpPr>
        <p:spPr>
          <a:xfrm>
            <a:off x="-118771" y="-208635"/>
            <a:ext cx="18738329" cy="10704271"/>
          </a:xfrm>
          <a:custGeom>
            <a:avLst/>
            <a:gdLst/>
            <a:ahLst/>
            <a:cxnLst/>
            <a:rect l="l" t="t" r="r" b="b"/>
            <a:pathLst>
              <a:path w="18738329" h="10704271">
                <a:moveTo>
                  <a:pt x="0" y="0"/>
                </a:moveTo>
                <a:lnTo>
                  <a:pt x="18738329" y="0"/>
                </a:lnTo>
                <a:lnTo>
                  <a:pt x="18738329" y="10704270"/>
                </a:lnTo>
                <a:lnTo>
                  <a:pt x="0" y="10704270"/>
                </a:lnTo>
                <a:lnTo>
                  <a:pt x="0" y="0"/>
                </a:lnTo>
                <a:close/>
              </a:path>
            </a:pathLst>
          </a:custGeom>
          <a:blipFill>
            <a:blip r:embed="rId2"/>
            <a:stretch>
              <a:fillRect/>
            </a:stretch>
          </a:blipFill>
        </p:spPr>
        <p:txBody>
          <a:bodyPr/>
          <a:lstStyle/>
          <a:p>
            <a:endParaRPr lang="en-GB"/>
          </a:p>
        </p:txBody>
      </p:sp>
      <p:sp>
        <p:nvSpPr>
          <p:cNvPr id="3" name="Freeform 3"/>
          <p:cNvSpPr/>
          <p:nvPr/>
        </p:nvSpPr>
        <p:spPr>
          <a:xfrm>
            <a:off x="15465109" y="8258228"/>
            <a:ext cx="2822891" cy="2122208"/>
          </a:xfrm>
          <a:custGeom>
            <a:avLst/>
            <a:gdLst/>
            <a:ahLst/>
            <a:cxnLst/>
            <a:rect l="l" t="t" r="r" b="b"/>
            <a:pathLst>
              <a:path w="2822891" h="2122208">
                <a:moveTo>
                  <a:pt x="0" y="0"/>
                </a:moveTo>
                <a:lnTo>
                  <a:pt x="2822891" y="0"/>
                </a:lnTo>
                <a:lnTo>
                  <a:pt x="2822891" y="2122208"/>
                </a:lnTo>
                <a:lnTo>
                  <a:pt x="0" y="2122208"/>
                </a:lnTo>
                <a:lnTo>
                  <a:pt x="0" y="0"/>
                </a:lnTo>
                <a:close/>
              </a:path>
            </a:pathLst>
          </a:custGeom>
          <a:blipFill>
            <a:blip r:embed="rId3"/>
            <a:stretch>
              <a:fillRect l="-6383" r="-6383"/>
            </a:stretch>
          </a:blipFill>
        </p:spPr>
        <p:txBody>
          <a:bodyPr/>
          <a:lstStyle/>
          <a:p>
            <a:endParaRPr lang="en-GB"/>
          </a:p>
        </p:txBody>
      </p:sp>
      <p:sp>
        <p:nvSpPr>
          <p:cNvPr id="4" name="AutoShape 4"/>
          <p:cNvSpPr/>
          <p:nvPr/>
        </p:nvSpPr>
        <p:spPr>
          <a:xfrm flipV="1">
            <a:off x="1520793" y="1019175"/>
            <a:ext cx="0" cy="992007"/>
          </a:xfrm>
          <a:prstGeom prst="line">
            <a:avLst/>
          </a:prstGeom>
          <a:ln w="85725" cap="flat">
            <a:solidFill>
              <a:srgbClr val="101010"/>
            </a:solidFill>
            <a:prstDash val="solid"/>
            <a:headEnd type="none" w="sm" len="sm"/>
            <a:tailEnd type="none" w="sm" len="sm"/>
          </a:ln>
        </p:spPr>
        <p:txBody>
          <a:bodyPr/>
          <a:lstStyle/>
          <a:p>
            <a:endParaRPr lang="en-GB"/>
          </a:p>
        </p:txBody>
      </p:sp>
      <p:sp>
        <p:nvSpPr>
          <p:cNvPr id="5" name="TextBox 5"/>
          <p:cNvSpPr txBox="1"/>
          <p:nvPr/>
        </p:nvSpPr>
        <p:spPr>
          <a:xfrm>
            <a:off x="1815177" y="885825"/>
            <a:ext cx="7862221" cy="1177823"/>
          </a:xfrm>
          <a:prstGeom prst="rect">
            <a:avLst/>
          </a:prstGeom>
        </p:spPr>
        <p:txBody>
          <a:bodyPr wrap="square" lIns="0" tIns="0" rIns="0" bIns="0" rtlCol="0" anchor="t">
            <a:spAutoFit/>
          </a:bodyPr>
          <a:lstStyle/>
          <a:p>
            <a:pPr algn="ctr">
              <a:lnSpc>
                <a:spcPts val="9579"/>
              </a:lnSpc>
            </a:pPr>
            <a:r>
              <a:rPr lang="en-US" sz="6842" dirty="0">
                <a:solidFill>
                  <a:srgbClr val="000000"/>
                </a:solidFill>
                <a:latin typeface="Bellefair"/>
                <a:ea typeface="Bellefair"/>
                <a:cs typeface="Bellefair"/>
                <a:sym typeface="Bellefair"/>
              </a:rPr>
              <a:t>UKVI Mock Audit</a:t>
            </a:r>
          </a:p>
        </p:txBody>
      </p:sp>
      <p:sp>
        <p:nvSpPr>
          <p:cNvPr id="6" name="TextBox 6"/>
          <p:cNvSpPr txBox="1"/>
          <p:nvPr/>
        </p:nvSpPr>
        <p:spPr>
          <a:xfrm>
            <a:off x="1923719" y="2365491"/>
            <a:ext cx="14952836" cy="591185"/>
          </a:xfrm>
          <a:prstGeom prst="rect">
            <a:avLst/>
          </a:prstGeom>
        </p:spPr>
        <p:txBody>
          <a:bodyPr lIns="0" tIns="0" rIns="0" bIns="0" rtlCol="0" anchor="t">
            <a:spAutoFit/>
          </a:bodyPr>
          <a:lstStyle/>
          <a:p>
            <a:pPr algn="l">
              <a:lnSpc>
                <a:spcPts val="4960"/>
              </a:lnSpc>
            </a:pPr>
            <a:r>
              <a:rPr lang="en-US" sz="3200" b="1">
                <a:solidFill>
                  <a:srgbClr val="000000"/>
                </a:solidFill>
                <a:latin typeface="Montserrat Bold"/>
                <a:ea typeface="Montserrat Bold"/>
                <a:cs typeface="Montserrat Bold"/>
                <a:sym typeface="Montserrat Bold"/>
              </a:rPr>
              <a:t>Stage 2: Mock UKVI Interview</a:t>
            </a:r>
          </a:p>
        </p:txBody>
      </p:sp>
      <p:sp>
        <p:nvSpPr>
          <p:cNvPr id="7" name="TextBox 7"/>
          <p:cNvSpPr txBox="1"/>
          <p:nvPr/>
        </p:nvSpPr>
        <p:spPr>
          <a:xfrm>
            <a:off x="2080500" y="3496296"/>
            <a:ext cx="15906540" cy="1219835"/>
          </a:xfrm>
          <a:prstGeom prst="rect">
            <a:avLst/>
          </a:prstGeom>
        </p:spPr>
        <p:txBody>
          <a:bodyPr lIns="0" tIns="0" rIns="0" bIns="0" rtlCol="0" anchor="t">
            <a:spAutoFit/>
          </a:bodyPr>
          <a:lstStyle/>
          <a:p>
            <a:pPr algn="l">
              <a:lnSpc>
                <a:spcPts val="4959"/>
              </a:lnSpc>
            </a:pPr>
            <a:r>
              <a:rPr lang="en-US" sz="3199">
                <a:solidFill>
                  <a:srgbClr val="000000"/>
                </a:solidFill>
                <a:latin typeface="Montserrat"/>
                <a:ea typeface="Montserrat"/>
                <a:cs typeface="Montserrat"/>
                <a:sym typeface="Montserrat"/>
              </a:rPr>
              <a:t>A Teams meeting is arranged where we conduct a UKVI mock interview. This entails the same process adopted by the UKVI at visits. </a:t>
            </a:r>
          </a:p>
        </p:txBody>
      </p:sp>
      <p:sp>
        <p:nvSpPr>
          <p:cNvPr id="8" name="TextBox 8"/>
          <p:cNvSpPr txBox="1"/>
          <p:nvPr/>
        </p:nvSpPr>
        <p:spPr>
          <a:xfrm>
            <a:off x="2080500" y="5049507"/>
            <a:ext cx="15906540" cy="1848485"/>
          </a:xfrm>
          <a:prstGeom prst="rect">
            <a:avLst/>
          </a:prstGeom>
        </p:spPr>
        <p:txBody>
          <a:bodyPr lIns="0" tIns="0" rIns="0" bIns="0" rtlCol="0" anchor="t">
            <a:spAutoFit/>
          </a:bodyPr>
          <a:lstStyle/>
          <a:p>
            <a:pPr algn="l">
              <a:lnSpc>
                <a:spcPts val="4959"/>
              </a:lnSpc>
            </a:pPr>
            <a:r>
              <a:rPr lang="en-US" sz="3199">
                <a:solidFill>
                  <a:srgbClr val="000000"/>
                </a:solidFill>
                <a:latin typeface="Montserrat"/>
                <a:ea typeface="Montserrat"/>
                <a:cs typeface="Montserrat"/>
                <a:sym typeface="Montserrat"/>
              </a:rPr>
              <a:t>This provides an invaluable insight into the interview process and the relevant documents, systems, processes which are reviewed and audited. I also have a </a:t>
            </a:r>
            <a:r>
              <a:rPr lang="en-US" sz="3199" b="1">
                <a:solidFill>
                  <a:srgbClr val="000000"/>
                </a:solidFill>
                <a:latin typeface="Montserrat Bold"/>
                <a:ea typeface="Montserrat Bold"/>
                <a:cs typeface="Montserrat Bold"/>
                <a:sym typeface="Montserrat Bold"/>
              </a:rPr>
              <a:t>copy of the interview questions</a:t>
            </a:r>
            <a:r>
              <a:rPr lang="en-US" sz="3199">
                <a:solidFill>
                  <a:srgbClr val="000000"/>
                </a:solidFill>
                <a:latin typeface="Montserrat"/>
                <a:ea typeface="Montserrat"/>
                <a:cs typeface="Montserrat"/>
                <a:sym typeface="Montserrat"/>
              </a:rPr>
              <a:t> which I will forward to you for review. </a:t>
            </a:r>
          </a:p>
        </p:txBody>
      </p:sp>
      <p:sp>
        <p:nvSpPr>
          <p:cNvPr id="9" name="TextBox 9"/>
          <p:cNvSpPr txBox="1"/>
          <p:nvPr/>
        </p:nvSpPr>
        <p:spPr>
          <a:xfrm>
            <a:off x="2080500" y="7231367"/>
            <a:ext cx="15906540" cy="591185"/>
          </a:xfrm>
          <a:prstGeom prst="rect">
            <a:avLst/>
          </a:prstGeom>
        </p:spPr>
        <p:txBody>
          <a:bodyPr lIns="0" tIns="0" rIns="0" bIns="0" rtlCol="0" anchor="t">
            <a:spAutoFit/>
          </a:bodyPr>
          <a:lstStyle/>
          <a:p>
            <a:pPr algn="l">
              <a:lnSpc>
                <a:spcPts val="4959"/>
              </a:lnSpc>
            </a:pPr>
            <a:r>
              <a:rPr lang="en-US" sz="3199">
                <a:solidFill>
                  <a:srgbClr val="000000"/>
                </a:solidFill>
                <a:latin typeface="Montserrat"/>
                <a:ea typeface="Montserrat"/>
                <a:cs typeface="Montserrat"/>
                <a:sym typeface="Montserrat"/>
              </a:rPr>
              <a:t>At the end of the audit we also discuss the file audit report from Stage 1.</a:t>
            </a:r>
          </a:p>
        </p:txBody>
      </p:sp>
      <p:sp>
        <p:nvSpPr>
          <p:cNvPr id="10" name="Freeform 10"/>
          <p:cNvSpPr/>
          <p:nvPr/>
        </p:nvSpPr>
        <p:spPr>
          <a:xfrm>
            <a:off x="1330187" y="3682351"/>
            <a:ext cx="381211" cy="557530"/>
          </a:xfrm>
          <a:custGeom>
            <a:avLst/>
            <a:gdLst/>
            <a:ahLst/>
            <a:cxnLst/>
            <a:rect l="l" t="t" r="r" b="b"/>
            <a:pathLst>
              <a:path w="381211" h="557530">
                <a:moveTo>
                  <a:pt x="0" y="0"/>
                </a:moveTo>
                <a:lnTo>
                  <a:pt x="381211" y="0"/>
                </a:lnTo>
                <a:lnTo>
                  <a:pt x="381211" y="557530"/>
                </a:lnTo>
                <a:lnTo>
                  <a:pt x="0" y="55753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11" name="Freeform 11"/>
          <p:cNvSpPr/>
          <p:nvPr/>
        </p:nvSpPr>
        <p:spPr>
          <a:xfrm>
            <a:off x="1330187" y="5258784"/>
            <a:ext cx="381211" cy="557530"/>
          </a:xfrm>
          <a:custGeom>
            <a:avLst/>
            <a:gdLst/>
            <a:ahLst/>
            <a:cxnLst/>
            <a:rect l="l" t="t" r="r" b="b"/>
            <a:pathLst>
              <a:path w="381211" h="557530">
                <a:moveTo>
                  <a:pt x="0" y="0"/>
                </a:moveTo>
                <a:lnTo>
                  <a:pt x="381211" y="0"/>
                </a:lnTo>
                <a:lnTo>
                  <a:pt x="381211" y="557530"/>
                </a:lnTo>
                <a:lnTo>
                  <a:pt x="0" y="55753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12" name="Freeform 12"/>
          <p:cNvSpPr/>
          <p:nvPr/>
        </p:nvSpPr>
        <p:spPr>
          <a:xfrm>
            <a:off x="1330187" y="7302487"/>
            <a:ext cx="381211" cy="557530"/>
          </a:xfrm>
          <a:custGeom>
            <a:avLst/>
            <a:gdLst/>
            <a:ahLst/>
            <a:cxnLst/>
            <a:rect l="l" t="t" r="r" b="b"/>
            <a:pathLst>
              <a:path w="381211" h="557530">
                <a:moveTo>
                  <a:pt x="0" y="0"/>
                </a:moveTo>
                <a:lnTo>
                  <a:pt x="381211" y="0"/>
                </a:lnTo>
                <a:lnTo>
                  <a:pt x="381211" y="557530"/>
                </a:lnTo>
                <a:lnTo>
                  <a:pt x="0" y="55753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1010"/>
        </a:solidFill>
        <a:effectLst/>
      </p:bgPr>
    </p:bg>
    <p:spTree>
      <p:nvGrpSpPr>
        <p:cNvPr id="1" name="">
          <a:extLst>
            <a:ext uri="{FF2B5EF4-FFF2-40B4-BE49-F238E27FC236}">
              <a16:creationId xmlns:a16="http://schemas.microsoft.com/office/drawing/2014/main" id="{240208BB-AF85-B530-0560-6BF2CDDB3CC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482A9829-E9E5-3F27-D48B-AA78A96F9585}"/>
              </a:ext>
            </a:extLst>
          </p:cNvPr>
          <p:cNvSpPr/>
          <p:nvPr/>
        </p:nvSpPr>
        <p:spPr>
          <a:xfrm>
            <a:off x="-118771" y="-208635"/>
            <a:ext cx="18738329" cy="10704271"/>
          </a:xfrm>
          <a:custGeom>
            <a:avLst/>
            <a:gdLst/>
            <a:ahLst/>
            <a:cxnLst/>
            <a:rect l="l" t="t" r="r" b="b"/>
            <a:pathLst>
              <a:path w="18738329" h="10704271">
                <a:moveTo>
                  <a:pt x="0" y="0"/>
                </a:moveTo>
                <a:lnTo>
                  <a:pt x="18738329" y="0"/>
                </a:lnTo>
                <a:lnTo>
                  <a:pt x="18738329" y="10704270"/>
                </a:lnTo>
                <a:lnTo>
                  <a:pt x="0" y="10704270"/>
                </a:lnTo>
                <a:lnTo>
                  <a:pt x="0" y="0"/>
                </a:lnTo>
                <a:close/>
              </a:path>
            </a:pathLst>
          </a:custGeom>
          <a:blipFill>
            <a:blip r:embed="rId2"/>
            <a:stretch>
              <a:fillRect/>
            </a:stretch>
          </a:blipFill>
        </p:spPr>
        <p:txBody>
          <a:bodyPr/>
          <a:lstStyle/>
          <a:p>
            <a:endParaRPr lang="en-GB"/>
          </a:p>
        </p:txBody>
      </p:sp>
      <p:sp>
        <p:nvSpPr>
          <p:cNvPr id="3" name="Freeform 3">
            <a:extLst>
              <a:ext uri="{FF2B5EF4-FFF2-40B4-BE49-F238E27FC236}">
                <a16:creationId xmlns:a16="http://schemas.microsoft.com/office/drawing/2014/main" id="{2803F23E-436F-608D-345C-8FEF93DD5E8F}"/>
              </a:ext>
            </a:extLst>
          </p:cNvPr>
          <p:cNvSpPr/>
          <p:nvPr/>
        </p:nvSpPr>
        <p:spPr>
          <a:xfrm>
            <a:off x="15465109" y="8258228"/>
            <a:ext cx="2822891" cy="2122208"/>
          </a:xfrm>
          <a:custGeom>
            <a:avLst/>
            <a:gdLst/>
            <a:ahLst/>
            <a:cxnLst/>
            <a:rect l="l" t="t" r="r" b="b"/>
            <a:pathLst>
              <a:path w="2822891" h="2122208">
                <a:moveTo>
                  <a:pt x="0" y="0"/>
                </a:moveTo>
                <a:lnTo>
                  <a:pt x="2822891" y="0"/>
                </a:lnTo>
                <a:lnTo>
                  <a:pt x="2822891" y="2122208"/>
                </a:lnTo>
                <a:lnTo>
                  <a:pt x="0" y="2122208"/>
                </a:lnTo>
                <a:lnTo>
                  <a:pt x="0" y="0"/>
                </a:lnTo>
                <a:close/>
              </a:path>
            </a:pathLst>
          </a:custGeom>
          <a:blipFill>
            <a:blip r:embed="rId3"/>
            <a:stretch>
              <a:fillRect l="-6383" r="-6383"/>
            </a:stretch>
          </a:blipFill>
        </p:spPr>
        <p:txBody>
          <a:bodyPr/>
          <a:lstStyle/>
          <a:p>
            <a:endParaRPr lang="en-GB"/>
          </a:p>
        </p:txBody>
      </p:sp>
      <p:sp>
        <p:nvSpPr>
          <p:cNvPr id="4" name="AutoShape 4">
            <a:extLst>
              <a:ext uri="{FF2B5EF4-FFF2-40B4-BE49-F238E27FC236}">
                <a16:creationId xmlns:a16="http://schemas.microsoft.com/office/drawing/2014/main" id="{D9DA52CC-4626-9140-B047-C7E56C5EA52D}"/>
              </a:ext>
            </a:extLst>
          </p:cNvPr>
          <p:cNvSpPr/>
          <p:nvPr/>
        </p:nvSpPr>
        <p:spPr>
          <a:xfrm flipV="1">
            <a:off x="1520793" y="1019175"/>
            <a:ext cx="0" cy="992007"/>
          </a:xfrm>
          <a:prstGeom prst="line">
            <a:avLst/>
          </a:prstGeom>
          <a:ln w="85725" cap="flat">
            <a:solidFill>
              <a:srgbClr val="101010"/>
            </a:solidFill>
            <a:prstDash val="solid"/>
            <a:headEnd type="none" w="sm" len="sm"/>
            <a:tailEnd type="none" w="sm" len="sm"/>
          </a:ln>
        </p:spPr>
        <p:txBody>
          <a:bodyPr/>
          <a:lstStyle/>
          <a:p>
            <a:endParaRPr lang="en-GB"/>
          </a:p>
        </p:txBody>
      </p:sp>
      <p:sp>
        <p:nvSpPr>
          <p:cNvPr id="5" name="TextBox 5">
            <a:extLst>
              <a:ext uri="{FF2B5EF4-FFF2-40B4-BE49-F238E27FC236}">
                <a16:creationId xmlns:a16="http://schemas.microsoft.com/office/drawing/2014/main" id="{FE7D07BD-4617-D40C-BC80-389B269B3B90}"/>
              </a:ext>
            </a:extLst>
          </p:cNvPr>
          <p:cNvSpPr txBox="1"/>
          <p:nvPr/>
        </p:nvSpPr>
        <p:spPr>
          <a:xfrm>
            <a:off x="1815177" y="885826"/>
            <a:ext cx="5728623" cy="1177823"/>
          </a:xfrm>
          <a:prstGeom prst="rect">
            <a:avLst/>
          </a:prstGeom>
        </p:spPr>
        <p:txBody>
          <a:bodyPr wrap="square" lIns="0" tIns="0" rIns="0" bIns="0" rtlCol="0" anchor="t">
            <a:spAutoFit/>
          </a:bodyPr>
          <a:lstStyle/>
          <a:p>
            <a:pPr algn="ctr">
              <a:lnSpc>
                <a:spcPts val="9579"/>
              </a:lnSpc>
            </a:pPr>
            <a:r>
              <a:rPr lang="en-US" sz="6842" dirty="0">
                <a:solidFill>
                  <a:srgbClr val="000000"/>
                </a:solidFill>
                <a:latin typeface="Bellefair"/>
                <a:ea typeface="Bellefair"/>
                <a:cs typeface="Bellefair"/>
                <a:sym typeface="Bellefair"/>
              </a:rPr>
              <a:t>Key Takeaways</a:t>
            </a:r>
          </a:p>
        </p:txBody>
      </p:sp>
      <p:sp>
        <p:nvSpPr>
          <p:cNvPr id="7" name="TextBox 7">
            <a:extLst>
              <a:ext uri="{FF2B5EF4-FFF2-40B4-BE49-F238E27FC236}">
                <a16:creationId xmlns:a16="http://schemas.microsoft.com/office/drawing/2014/main" id="{130B528B-3A9B-6CF7-DE0F-BFB879B0ACD9}"/>
              </a:ext>
            </a:extLst>
          </p:cNvPr>
          <p:cNvSpPr txBox="1"/>
          <p:nvPr/>
        </p:nvSpPr>
        <p:spPr>
          <a:xfrm>
            <a:off x="1815177" y="2857500"/>
            <a:ext cx="16171863" cy="6353086"/>
          </a:xfrm>
          <a:prstGeom prst="rect">
            <a:avLst/>
          </a:prstGeom>
        </p:spPr>
        <p:txBody>
          <a:bodyPr wrap="square" lIns="0" tIns="0" rIns="0" bIns="0" rtlCol="0" anchor="t">
            <a:spAutoFit/>
          </a:bodyPr>
          <a:lstStyle/>
          <a:p>
            <a:pPr algn="l">
              <a:lnSpc>
                <a:spcPts val="4959"/>
              </a:lnSpc>
            </a:pPr>
            <a:r>
              <a:rPr lang="en-US" sz="3199" dirty="0">
                <a:solidFill>
                  <a:srgbClr val="000000"/>
                </a:solidFill>
                <a:latin typeface="Montserrat"/>
                <a:ea typeface="Montserrat"/>
                <a:cs typeface="Montserrat"/>
                <a:sym typeface="Montserrat"/>
              </a:rPr>
              <a:t>A sponsor </a:t>
            </a:r>
            <a:r>
              <a:rPr lang="en-US" sz="3199" dirty="0" err="1">
                <a:solidFill>
                  <a:srgbClr val="000000"/>
                </a:solidFill>
                <a:latin typeface="Montserrat"/>
                <a:ea typeface="Montserrat"/>
                <a:cs typeface="Montserrat"/>
                <a:sym typeface="Montserrat"/>
              </a:rPr>
              <a:t>licence</a:t>
            </a:r>
            <a:r>
              <a:rPr lang="en-US" sz="3199" dirty="0">
                <a:solidFill>
                  <a:srgbClr val="000000"/>
                </a:solidFill>
                <a:latin typeface="Montserrat"/>
                <a:ea typeface="Montserrat"/>
                <a:cs typeface="Montserrat"/>
                <a:sym typeface="Montserrat"/>
              </a:rPr>
              <a:t> is one of your </a:t>
            </a:r>
            <a:r>
              <a:rPr lang="en-US" sz="3199" dirty="0" err="1">
                <a:solidFill>
                  <a:srgbClr val="000000"/>
                </a:solidFill>
                <a:latin typeface="Montserrat"/>
                <a:ea typeface="Montserrat"/>
                <a:cs typeface="Montserrat"/>
                <a:sym typeface="Montserrat"/>
              </a:rPr>
              <a:t>organisation's</a:t>
            </a:r>
            <a:r>
              <a:rPr lang="en-US" sz="3199" dirty="0">
                <a:solidFill>
                  <a:srgbClr val="000000"/>
                </a:solidFill>
                <a:latin typeface="Montserrat"/>
                <a:ea typeface="Montserrat"/>
                <a:cs typeface="Montserrat"/>
                <a:sym typeface="Montserrat"/>
              </a:rPr>
              <a:t> most valuable assets.</a:t>
            </a:r>
          </a:p>
          <a:p>
            <a:pPr algn="l">
              <a:lnSpc>
                <a:spcPts val="4959"/>
              </a:lnSpc>
            </a:pPr>
            <a:r>
              <a:rPr lang="en-US" sz="3199" dirty="0">
                <a:solidFill>
                  <a:srgbClr val="000000"/>
                </a:solidFill>
                <a:latin typeface="Montserrat"/>
                <a:ea typeface="Montserrat"/>
                <a:cs typeface="Montserrat"/>
                <a:sym typeface="Montserrat"/>
              </a:rPr>
              <a:t>Protect it through:</a:t>
            </a:r>
          </a:p>
          <a:p>
            <a:pPr algn="l">
              <a:lnSpc>
                <a:spcPts val="4959"/>
              </a:lnSpc>
            </a:pPr>
            <a:endParaRPr lang="en-US" sz="3199" dirty="0">
              <a:solidFill>
                <a:srgbClr val="000000"/>
              </a:solidFill>
              <a:latin typeface="Montserrat"/>
              <a:ea typeface="Montserrat"/>
              <a:cs typeface="Montserrat"/>
              <a:sym typeface="Montserrat"/>
            </a:endParaRPr>
          </a:p>
          <a:p>
            <a:pPr marL="457200" indent="-457200" algn="l">
              <a:lnSpc>
                <a:spcPts val="4959"/>
              </a:lnSpc>
              <a:buFont typeface="Arial" panose="020B0604020202020204" pitchFamily="34" charset="0"/>
              <a:buChar char="•"/>
            </a:pPr>
            <a:r>
              <a:rPr lang="en-US" sz="3199" dirty="0">
                <a:solidFill>
                  <a:srgbClr val="000000"/>
                </a:solidFill>
                <a:latin typeface="Montserrat"/>
                <a:ea typeface="Montserrat"/>
                <a:cs typeface="Montserrat"/>
                <a:sym typeface="Montserrat"/>
              </a:rPr>
              <a:t>Strong governance</a:t>
            </a:r>
          </a:p>
          <a:p>
            <a:pPr marL="457200" indent="-457200" algn="l">
              <a:lnSpc>
                <a:spcPts val="4959"/>
              </a:lnSpc>
              <a:buFont typeface="Arial" panose="020B0604020202020204" pitchFamily="34" charset="0"/>
              <a:buChar char="•"/>
            </a:pPr>
            <a:r>
              <a:rPr lang="en-US" sz="3199" dirty="0">
                <a:solidFill>
                  <a:srgbClr val="000000"/>
                </a:solidFill>
                <a:latin typeface="Montserrat"/>
                <a:ea typeface="Montserrat"/>
                <a:cs typeface="Montserrat"/>
                <a:sym typeface="Montserrat"/>
              </a:rPr>
              <a:t>Regular audits</a:t>
            </a:r>
          </a:p>
          <a:p>
            <a:pPr marL="457200" indent="-457200" algn="l">
              <a:lnSpc>
                <a:spcPts val="4959"/>
              </a:lnSpc>
              <a:buFont typeface="Arial" panose="020B0604020202020204" pitchFamily="34" charset="0"/>
              <a:buChar char="•"/>
            </a:pPr>
            <a:r>
              <a:rPr lang="en-US" sz="3199" dirty="0">
                <a:solidFill>
                  <a:srgbClr val="000000"/>
                </a:solidFill>
                <a:latin typeface="Montserrat"/>
                <a:ea typeface="Montserrat"/>
                <a:cs typeface="Montserrat"/>
                <a:sym typeface="Montserrat"/>
              </a:rPr>
              <a:t>Accurate payroll</a:t>
            </a:r>
          </a:p>
          <a:p>
            <a:pPr marL="457200" indent="-457200" algn="l">
              <a:lnSpc>
                <a:spcPts val="4959"/>
              </a:lnSpc>
              <a:buFont typeface="Arial" panose="020B0604020202020204" pitchFamily="34" charset="0"/>
              <a:buChar char="•"/>
            </a:pPr>
            <a:r>
              <a:rPr lang="en-US" sz="3199" dirty="0">
                <a:solidFill>
                  <a:srgbClr val="000000"/>
                </a:solidFill>
                <a:latin typeface="Montserrat"/>
                <a:ea typeface="Montserrat"/>
                <a:cs typeface="Montserrat"/>
                <a:sym typeface="Montserrat"/>
              </a:rPr>
              <a:t>Effective HR systems</a:t>
            </a:r>
          </a:p>
          <a:p>
            <a:pPr marL="457200" indent="-457200" algn="l">
              <a:lnSpc>
                <a:spcPts val="4959"/>
              </a:lnSpc>
              <a:buFont typeface="Arial" panose="020B0604020202020204" pitchFamily="34" charset="0"/>
              <a:buChar char="•"/>
            </a:pPr>
            <a:r>
              <a:rPr lang="en-US" sz="3199" dirty="0">
                <a:solidFill>
                  <a:srgbClr val="000000"/>
                </a:solidFill>
                <a:latin typeface="Montserrat"/>
                <a:ea typeface="Montserrat"/>
                <a:cs typeface="Montserrat"/>
                <a:sym typeface="Montserrat"/>
              </a:rPr>
              <a:t>Ongoing training</a:t>
            </a:r>
          </a:p>
          <a:p>
            <a:pPr marL="457200" indent="-457200" algn="l">
              <a:lnSpc>
                <a:spcPts val="4959"/>
              </a:lnSpc>
              <a:buFont typeface="Arial" panose="020B0604020202020204" pitchFamily="34" charset="0"/>
              <a:buChar char="•"/>
            </a:pPr>
            <a:r>
              <a:rPr lang="en-US" sz="3199" dirty="0">
                <a:solidFill>
                  <a:srgbClr val="000000"/>
                </a:solidFill>
                <a:latin typeface="Montserrat"/>
                <a:ea typeface="Montserrat"/>
                <a:cs typeface="Montserrat"/>
                <a:sym typeface="Montserrat"/>
              </a:rPr>
              <a:t>Prompt reporting</a:t>
            </a:r>
          </a:p>
          <a:p>
            <a:pPr marL="457200" indent="-457200" algn="l">
              <a:lnSpc>
                <a:spcPts val="4959"/>
              </a:lnSpc>
              <a:buFont typeface="Arial" panose="020B0604020202020204" pitchFamily="34" charset="0"/>
              <a:buChar char="•"/>
            </a:pPr>
            <a:r>
              <a:rPr lang="en-US" sz="3199" dirty="0">
                <a:solidFill>
                  <a:srgbClr val="000000"/>
                </a:solidFill>
                <a:latin typeface="Montserrat"/>
                <a:ea typeface="Montserrat"/>
                <a:cs typeface="Montserrat"/>
                <a:sym typeface="Montserrat"/>
              </a:rPr>
              <a:t>Independent legal support</a:t>
            </a:r>
          </a:p>
        </p:txBody>
      </p:sp>
      <p:sp>
        <p:nvSpPr>
          <p:cNvPr id="10" name="Freeform 10">
            <a:extLst>
              <a:ext uri="{FF2B5EF4-FFF2-40B4-BE49-F238E27FC236}">
                <a16:creationId xmlns:a16="http://schemas.microsoft.com/office/drawing/2014/main" id="{74A174B2-45AF-3552-1494-841F7C7195E2}"/>
              </a:ext>
            </a:extLst>
          </p:cNvPr>
          <p:cNvSpPr/>
          <p:nvPr/>
        </p:nvSpPr>
        <p:spPr>
          <a:xfrm>
            <a:off x="1330188" y="2969109"/>
            <a:ext cx="381211" cy="557530"/>
          </a:xfrm>
          <a:custGeom>
            <a:avLst/>
            <a:gdLst/>
            <a:ahLst/>
            <a:cxnLst/>
            <a:rect l="l" t="t" r="r" b="b"/>
            <a:pathLst>
              <a:path w="381211" h="557530">
                <a:moveTo>
                  <a:pt x="0" y="0"/>
                </a:moveTo>
                <a:lnTo>
                  <a:pt x="381211" y="0"/>
                </a:lnTo>
                <a:lnTo>
                  <a:pt x="381211" y="557530"/>
                </a:lnTo>
                <a:lnTo>
                  <a:pt x="0" y="55753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Tree>
    <p:extLst>
      <p:ext uri="{BB962C8B-B14F-4D97-AF65-F5344CB8AC3E}">
        <p14:creationId xmlns:p14="http://schemas.microsoft.com/office/powerpoint/2010/main" val="40555316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1010"/>
        </a:solidFill>
        <a:effectLst/>
      </p:bgPr>
    </p:bg>
    <p:spTree>
      <p:nvGrpSpPr>
        <p:cNvPr id="1" name=""/>
        <p:cNvGrpSpPr/>
        <p:nvPr/>
      </p:nvGrpSpPr>
      <p:grpSpPr>
        <a:xfrm>
          <a:off x="0" y="0"/>
          <a:ext cx="0" cy="0"/>
          <a:chOff x="0" y="0"/>
          <a:chExt cx="0" cy="0"/>
        </a:xfrm>
      </p:grpSpPr>
      <p:sp>
        <p:nvSpPr>
          <p:cNvPr id="2" name="Freeform 2"/>
          <p:cNvSpPr/>
          <p:nvPr/>
        </p:nvSpPr>
        <p:spPr>
          <a:xfrm>
            <a:off x="-118771" y="-208635"/>
            <a:ext cx="18738329" cy="10704271"/>
          </a:xfrm>
          <a:custGeom>
            <a:avLst/>
            <a:gdLst/>
            <a:ahLst/>
            <a:cxnLst/>
            <a:rect l="l" t="t" r="r" b="b"/>
            <a:pathLst>
              <a:path w="18738329" h="10704271">
                <a:moveTo>
                  <a:pt x="0" y="0"/>
                </a:moveTo>
                <a:lnTo>
                  <a:pt x="18738329" y="0"/>
                </a:lnTo>
                <a:lnTo>
                  <a:pt x="18738329" y="10704270"/>
                </a:lnTo>
                <a:lnTo>
                  <a:pt x="0" y="10704270"/>
                </a:lnTo>
                <a:lnTo>
                  <a:pt x="0" y="0"/>
                </a:lnTo>
                <a:close/>
              </a:path>
            </a:pathLst>
          </a:custGeom>
          <a:blipFill>
            <a:blip r:embed="rId2"/>
            <a:stretch>
              <a:fillRect/>
            </a:stretch>
          </a:blipFill>
        </p:spPr>
        <p:txBody>
          <a:bodyPr/>
          <a:lstStyle/>
          <a:p>
            <a:endParaRPr lang="en-GB"/>
          </a:p>
        </p:txBody>
      </p:sp>
      <p:sp>
        <p:nvSpPr>
          <p:cNvPr id="3" name="Freeform 3"/>
          <p:cNvSpPr/>
          <p:nvPr/>
        </p:nvSpPr>
        <p:spPr>
          <a:xfrm>
            <a:off x="6654046" y="743395"/>
            <a:ext cx="4979907" cy="3743822"/>
          </a:xfrm>
          <a:custGeom>
            <a:avLst/>
            <a:gdLst/>
            <a:ahLst/>
            <a:cxnLst/>
            <a:rect l="l" t="t" r="r" b="b"/>
            <a:pathLst>
              <a:path w="4979907" h="3743822">
                <a:moveTo>
                  <a:pt x="0" y="0"/>
                </a:moveTo>
                <a:lnTo>
                  <a:pt x="4979908" y="0"/>
                </a:lnTo>
                <a:lnTo>
                  <a:pt x="4979908" y="3743822"/>
                </a:lnTo>
                <a:lnTo>
                  <a:pt x="0" y="3743822"/>
                </a:lnTo>
                <a:lnTo>
                  <a:pt x="0" y="0"/>
                </a:lnTo>
                <a:close/>
              </a:path>
            </a:pathLst>
          </a:custGeom>
          <a:blipFill>
            <a:blip r:embed="rId3"/>
            <a:stretch>
              <a:fillRect l="-6383" r="-6383"/>
            </a:stretch>
          </a:blipFill>
        </p:spPr>
        <p:txBody>
          <a:bodyPr/>
          <a:lstStyle/>
          <a:p>
            <a:endParaRPr lang="en-GB"/>
          </a:p>
        </p:txBody>
      </p:sp>
      <p:sp>
        <p:nvSpPr>
          <p:cNvPr id="4" name="AutoShape 4"/>
          <p:cNvSpPr/>
          <p:nvPr/>
        </p:nvSpPr>
        <p:spPr>
          <a:xfrm flipV="1">
            <a:off x="4178384" y="4615231"/>
            <a:ext cx="0" cy="1270180"/>
          </a:xfrm>
          <a:prstGeom prst="line">
            <a:avLst/>
          </a:prstGeom>
          <a:ln w="114300" cap="flat">
            <a:solidFill>
              <a:srgbClr val="101010"/>
            </a:solidFill>
            <a:prstDash val="solid"/>
            <a:headEnd type="none" w="sm" len="sm"/>
            <a:tailEnd type="none" w="sm" len="sm"/>
          </a:ln>
        </p:spPr>
        <p:txBody>
          <a:bodyPr/>
          <a:lstStyle/>
          <a:p>
            <a:endParaRPr lang="en-GB"/>
          </a:p>
        </p:txBody>
      </p:sp>
      <p:sp>
        <p:nvSpPr>
          <p:cNvPr id="5" name="TextBox 5"/>
          <p:cNvSpPr txBox="1"/>
          <p:nvPr/>
        </p:nvSpPr>
        <p:spPr>
          <a:xfrm>
            <a:off x="3808220" y="4443781"/>
            <a:ext cx="11055231" cy="1497812"/>
          </a:xfrm>
          <a:prstGeom prst="rect">
            <a:avLst/>
          </a:prstGeom>
        </p:spPr>
        <p:txBody>
          <a:bodyPr lIns="0" tIns="0" rIns="0" bIns="0" rtlCol="0" anchor="t">
            <a:spAutoFit/>
          </a:bodyPr>
          <a:lstStyle/>
          <a:p>
            <a:pPr algn="ctr">
              <a:lnSpc>
                <a:spcPts val="12265"/>
              </a:lnSpc>
            </a:pPr>
            <a:r>
              <a:rPr lang="en-US" sz="8760">
                <a:solidFill>
                  <a:srgbClr val="000000"/>
                </a:solidFill>
                <a:latin typeface="Bellefair"/>
                <a:ea typeface="Bellefair"/>
                <a:cs typeface="Bellefair"/>
                <a:sym typeface="Bellefair"/>
              </a:rPr>
              <a:t>Questions &amp; Answers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01010"/>
        </a:solidFill>
        <a:effectLst/>
      </p:bgPr>
    </p:bg>
    <p:spTree>
      <p:nvGrpSpPr>
        <p:cNvPr id="1" name=""/>
        <p:cNvGrpSpPr/>
        <p:nvPr/>
      </p:nvGrpSpPr>
      <p:grpSpPr>
        <a:xfrm>
          <a:off x="0" y="0"/>
          <a:ext cx="0" cy="0"/>
          <a:chOff x="0" y="0"/>
          <a:chExt cx="0" cy="0"/>
        </a:xfrm>
      </p:grpSpPr>
      <p:sp>
        <p:nvSpPr>
          <p:cNvPr id="2" name="Freeform 2"/>
          <p:cNvSpPr/>
          <p:nvPr/>
        </p:nvSpPr>
        <p:spPr>
          <a:xfrm>
            <a:off x="-118771" y="-208635"/>
            <a:ext cx="18738329" cy="10704271"/>
          </a:xfrm>
          <a:custGeom>
            <a:avLst/>
            <a:gdLst/>
            <a:ahLst/>
            <a:cxnLst/>
            <a:rect l="l" t="t" r="r" b="b"/>
            <a:pathLst>
              <a:path w="18738329" h="10704271">
                <a:moveTo>
                  <a:pt x="0" y="0"/>
                </a:moveTo>
                <a:lnTo>
                  <a:pt x="18738329" y="0"/>
                </a:lnTo>
                <a:lnTo>
                  <a:pt x="18738329" y="10704270"/>
                </a:lnTo>
                <a:lnTo>
                  <a:pt x="0" y="10704270"/>
                </a:lnTo>
                <a:lnTo>
                  <a:pt x="0" y="0"/>
                </a:lnTo>
                <a:close/>
              </a:path>
            </a:pathLst>
          </a:custGeom>
          <a:blipFill>
            <a:blip r:embed="rId2"/>
            <a:stretch>
              <a:fillRect/>
            </a:stretch>
          </a:blipFill>
        </p:spPr>
        <p:txBody>
          <a:bodyPr/>
          <a:lstStyle/>
          <a:p>
            <a:endParaRPr lang="en-GB"/>
          </a:p>
        </p:txBody>
      </p:sp>
      <p:sp>
        <p:nvSpPr>
          <p:cNvPr id="3" name="Freeform 3"/>
          <p:cNvSpPr/>
          <p:nvPr/>
        </p:nvSpPr>
        <p:spPr>
          <a:xfrm>
            <a:off x="15465659" y="8346195"/>
            <a:ext cx="2711390" cy="2038384"/>
          </a:xfrm>
          <a:custGeom>
            <a:avLst/>
            <a:gdLst/>
            <a:ahLst/>
            <a:cxnLst/>
            <a:rect l="l" t="t" r="r" b="b"/>
            <a:pathLst>
              <a:path w="2711390" h="2038384">
                <a:moveTo>
                  <a:pt x="0" y="0"/>
                </a:moveTo>
                <a:lnTo>
                  <a:pt x="2711390" y="0"/>
                </a:lnTo>
                <a:lnTo>
                  <a:pt x="2711390" y="2038384"/>
                </a:lnTo>
                <a:lnTo>
                  <a:pt x="0" y="2038384"/>
                </a:lnTo>
                <a:lnTo>
                  <a:pt x="0" y="0"/>
                </a:lnTo>
                <a:close/>
              </a:path>
            </a:pathLst>
          </a:custGeom>
          <a:blipFill>
            <a:blip r:embed="rId3"/>
            <a:stretch>
              <a:fillRect l="-6383" r="-6383"/>
            </a:stretch>
          </a:blipFill>
        </p:spPr>
        <p:txBody>
          <a:bodyPr/>
          <a:lstStyle/>
          <a:p>
            <a:endParaRPr lang="en-GB"/>
          </a:p>
        </p:txBody>
      </p:sp>
      <p:sp>
        <p:nvSpPr>
          <p:cNvPr id="4" name="AutoShape 4"/>
          <p:cNvSpPr/>
          <p:nvPr/>
        </p:nvSpPr>
        <p:spPr>
          <a:xfrm flipV="1">
            <a:off x="1646106" y="1028700"/>
            <a:ext cx="0" cy="1270180"/>
          </a:xfrm>
          <a:prstGeom prst="line">
            <a:avLst/>
          </a:prstGeom>
          <a:ln w="114300" cap="flat">
            <a:solidFill>
              <a:srgbClr val="101010"/>
            </a:solidFill>
            <a:prstDash val="solid"/>
            <a:headEnd type="none" w="sm" len="sm"/>
            <a:tailEnd type="none" w="sm" len="sm"/>
          </a:ln>
        </p:spPr>
        <p:txBody>
          <a:bodyPr/>
          <a:lstStyle/>
          <a:p>
            <a:endParaRPr lang="en-GB"/>
          </a:p>
        </p:txBody>
      </p:sp>
      <p:sp>
        <p:nvSpPr>
          <p:cNvPr id="5" name="Freeform 5"/>
          <p:cNvSpPr/>
          <p:nvPr/>
        </p:nvSpPr>
        <p:spPr>
          <a:xfrm>
            <a:off x="5654625" y="6937587"/>
            <a:ext cx="2729430" cy="2327459"/>
          </a:xfrm>
          <a:custGeom>
            <a:avLst/>
            <a:gdLst/>
            <a:ahLst/>
            <a:cxnLst/>
            <a:rect l="l" t="t" r="r" b="b"/>
            <a:pathLst>
              <a:path w="2729430" h="2327459">
                <a:moveTo>
                  <a:pt x="0" y="0"/>
                </a:moveTo>
                <a:lnTo>
                  <a:pt x="2729430" y="0"/>
                </a:lnTo>
                <a:lnTo>
                  <a:pt x="2729430" y="2327460"/>
                </a:lnTo>
                <a:lnTo>
                  <a:pt x="0" y="232746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6" name="Freeform 6"/>
          <p:cNvSpPr/>
          <p:nvPr/>
        </p:nvSpPr>
        <p:spPr>
          <a:xfrm>
            <a:off x="1174745" y="2958811"/>
            <a:ext cx="1311251" cy="932180"/>
          </a:xfrm>
          <a:custGeom>
            <a:avLst/>
            <a:gdLst/>
            <a:ahLst/>
            <a:cxnLst/>
            <a:rect l="l" t="t" r="r" b="b"/>
            <a:pathLst>
              <a:path w="1311251" h="932180">
                <a:moveTo>
                  <a:pt x="0" y="0"/>
                </a:moveTo>
                <a:lnTo>
                  <a:pt x="1311251" y="0"/>
                </a:lnTo>
                <a:lnTo>
                  <a:pt x="1311251" y="932180"/>
                </a:lnTo>
                <a:lnTo>
                  <a:pt x="0" y="932180"/>
                </a:lnTo>
                <a:lnTo>
                  <a:pt x="0" y="0"/>
                </a:lnTo>
                <a:close/>
              </a:path>
            </a:pathLst>
          </a:custGeom>
          <a:blipFill>
            <a:blip r:embed="rId5"/>
            <a:stretch>
              <a:fillRect/>
            </a:stretch>
          </a:blipFill>
        </p:spPr>
        <p:txBody>
          <a:bodyPr/>
          <a:lstStyle/>
          <a:p>
            <a:endParaRPr lang="en-GB"/>
          </a:p>
        </p:txBody>
      </p:sp>
      <p:sp>
        <p:nvSpPr>
          <p:cNvPr id="7" name="Freeform 7"/>
          <p:cNvSpPr/>
          <p:nvPr/>
        </p:nvSpPr>
        <p:spPr>
          <a:xfrm>
            <a:off x="1318884" y="4699907"/>
            <a:ext cx="1022972" cy="1022972"/>
          </a:xfrm>
          <a:custGeom>
            <a:avLst/>
            <a:gdLst/>
            <a:ahLst/>
            <a:cxnLst/>
            <a:rect l="l" t="t" r="r" b="b"/>
            <a:pathLst>
              <a:path w="1022972" h="1022972">
                <a:moveTo>
                  <a:pt x="0" y="0"/>
                </a:moveTo>
                <a:lnTo>
                  <a:pt x="1022973" y="0"/>
                </a:lnTo>
                <a:lnTo>
                  <a:pt x="1022973" y="1022972"/>
                </a:lnTo>
                <a:lnTo>
                  <a:pt x="0" y="102297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sp>
        <p:nvSpPr>
          <p:cNvPr id="8" name="Freeform 8"/>
          <p:cNvSpPr/>
          <p:nvPr/>
        </p:nvSpPr>
        <p:spPr>
          <a:xfrm>
            <a:off x="8804151" y="6919947"/>
            <a:ext cx="2345100" cy="2345100"/>
          </a:xfrm>
          <a:custGeom>
            <a:avLst/>
            <a:gdLst/>
            <a:ahLst/>
            <a:cxnLst/>
            <a:rect l="l" t="t" r="r" b="b"/>
            <a:pathLst>
              <a:path w="2345100" h="2345100">
                <a:moveTo>
                  <a:pt x="0" y="0"/>
                </a:moveTo>
                <a:lnTo>
                  <a:pt x="2345100" y="0"/>
                </a:lnTo>
                <a:lnTo>
                  <a:pt x="2345100" y="2345100"/>
                </a:lnTo>
                <a:lnTo>
                  <a:pt x="0" y="2345100"/>
                </a:lnTo>
                <a:lnTo>
                  <a:pt x="0" y="0"/>
                </a:lnTo>
                <a:close/>
              </a:path>
            </a:pathLst>
          </a:custGeom>
          <a:blipFill>
            <a:blip r:embed="rId7"/>
            <a:stretch>
              <a:fillRect/>
            </a:stretch>
          </a:blipFill>
        </p:spPr>
        <p:txBody>
          <a:bodyPr/>
          <a:lstStyle/>
          <a:p>
            <a:endParaRPr lang="en-GB"/>
          </a:p>
        </p:txBody>
      </p:sp>
      <p:sp>
        <p:nvSpPr>
          <p:cNvPr id="9" name="TextBox 9"/>
          <p:cNvSpPr txBox="1"/>
          <p:nvPr/>
        </p:nvSpPr>
        <p:spPr>
          <a:xfrm>
            <a:off x="1956526" y="857250"/>
            <a:ext cx="12890824" cy="1497812"/>
          </a:xfrm>
          <a:prstGeom prst="rect">
            <a:avLst/>
          </a:prstGeom>
        </p:spPr>
        <p:txBody>
          <a:bodyPr lIns="0" tIns="0" rIns="0" bIns="0" rtlCol="0" anchor="t">
            <a:spAutoFit/>
          </a:bodyPr>
          <a:lstStyle/>
          <a:p>
            <a:pPr algn="ctr">
              <a:lnSpc>
                <a:spcPts val="12265"/>
              </a:lnSpc>
            </a:pPr>
            <a:r>
              <a:rPr lang="en-US" sz="8760">
                <a:solidFill>
                  <a:srgbClr val="000000"/>
                </a:solidFill>
                <a:latin typeface="Bellefair"/>
                <a:ea typeface="Bellefair"/>
                <a:cs typeface="Bellefair"/>
                <a:sym typeface="Bellefair"/>
              </a:rPr>
              <a:t>Let’s continue the conversation </a:t>
            </a:r>
          </a:p>
        </p:txBody>
      </p:sp>
      <p:sp>
        <p:nvSpPr>
          <p:cNvPr id="10" name="TextBox 10"/>
          <p:cNvSpPr txBox="1"/>
          <p:nvPr/>
        </p:nvSpPr>
        <p:spPr>
          <a:xfrm>
            <a:off x="2852420" y="4818802"/>
            <a:ext cx="3195873" cy="661356"/>
          </a:xfrm>
          <a:prstGeom prst="rect">
            <a:avLst/>
          </a:prstGeom>
        </p:spPr>
        <p:txBody>
          <a:bodyPr lIns="0" tIns="0" rIns="0" bIns="0" rtlCol="0" anchor="t">
            <a:spAutoFit/>
          </a:bodyPr>
          <a:lstStyle/>
          <a:p>
            <a:pPr algn="ctr">
              <a:lnSpc>
                <a:spcPts val="5502"/>
              </a:lnSpc>
            </a:pPr>
            <a:r>
              <a:rPr lang="en-US" sz="3549">
                <a:solidFill>
                  <a:srgbClr val="000000"/>
                </a:solidFill>
                <a:latin typeface="Montserrat"/>
                <a:ea typeface="Montserrat"/>
                <a:cs typeface="Montserrat"/>
                <a:sym typeface="Montserrat"/>
              </a:rPr>
              <a:t>020 3475 4321</a:t>
            </a:r>
          </a:p>
        </p:txBody>
      </p:sp>
      <p:sp>
        <p:nvSpPr>
          <p:cNvPr id="11" name="TextBox 11"/>
          <p:cNvSpPr txBox="1"/>
          <p:nvPr/>
        </p:nvSpPr>
        <p:spPr>
          <a:xfrm>
            <a:off x="4997982" y="5861158"/>
            <a:ext cx="7612337" cy="591185"/>
          </a:xfrm>
          <a:prstGeom prst="rect">
            <a:avLst/>
          </a:prstGeom>
        </p:spPr>
        <p:txBody>
          <a:bodyPr lIns="0" tIns="0" rIns="0" bIns="0" rtlCol="0" anchor="t">
            <a:spAutoFit/>
          </a:bodyPr>
          <a:lstStyle/>
          <a:p>
            <a:pPr algn="ctr">
              <a:lnSpc>
                <a:spcPts val="4959"/>
              </a:lnSpc>
            </a:pPr>
            <a:r>
              <a:rPr lang="en-US" sz="3199" b="1">
                <a:solidFill>
                  <a:srgbClr val="000000"/>
                </a:solidFill>
                <a:latin typeface="Montserrat Bold"/>
                <a:ea typeface="Montserrat Bold"/>
                <a:cs typeface="Montserrat Bold"/>
                <a:sym typeface="Montserrat Bold"/>
              </a:rPr>
              <a:t>Stay up to date with legal updates</a:t>
            </a:r>
          </a:p>
        </p:txBody>
      </p:sp>
      <p:sp>
        <p:nvSpPr>
          <p:cNvPr id="12" name="TextBox 12"/>
          <p:cNvSpPr txBox="1"/>
          <p:nvPr/>
        </p:nvSpPr>
        <p:spPr>
          <a:xfrm>
            <a:off x="2852420" y="2737352"/>
            <a:ext cx="13581464" cy="1270321"/>
          </a:xfrm>
          <a:prstGeom prst="rect">
            <a:avLst/>
          </a:prstGeom>
        </p:spPr>
        <p:txBody>
          <a:bodyPr lIns="0" tIns="0" rIns="0" bIns="0" rtlCol="0" anchor="t">
            <a:spAutoFit/>
          </a:bodyPr>
          <a:lstStyle/>
          <a:p>
            <a:pPr algn="just">
              <a:lnSpc>
                <a:spcPts val="5192"/>
              </a:lnSpc>
            </a:pPr>
            <a:r>
              <a:rPr lang="en-US" sz="3349">
                <a:solidFill>
                  <a:srgbClr val="000000"/>
                </a:solidFill>
                <a:latin typeface="Montserrat"/>
                <a:ea typeface="Montserrat"/>
                <a:cs typeface="Montserrat"/>
                <a:sym typeface="Montserrat"/>
              </a:rPr>
              <a:t>Compliance specific enquiries:   </a:t>
            </a:r>
            <a:r>
              <a:rPr lang="en-US" sz="3349" i="1">
                <a:solidFill>
                  <a:srgbClr val="000000"/>
                </a:solidFill>
                <a:latin typeface="Montserrat Italics"/>
                <a:ea typeface="Montserrat Italics"/>
                <a:cs typeface="Montserrat Italics"/>
                <a:sym typeface="Montserrat Italics"/>
              </a:rPr>
              <a:t>km@astonbrooke.co.uk</a:t>
            </a:r>
          </a:p>
          <a:p>
            <a:pPr algn="just">
              <a:lnSpc>
                <a:spcPts val="5192"/>
              </a:lnSpc>
            </a:pPr>
            <a:r>
              <a:rPr lang="en-US" sz="3349" i="1">
                <a:solidFill>
                  <a:srgbClr val="000000"/>
                </a:solidFill>
                <a:latin typeface="Montserrat Italics"/>
                <a:ea typeface="Montserrat Italics"/>
                <a:cs typeface="Montserrat Italics"/>
                <a:sym typeface="Montserrat Italics"/>
              </a:rPr>
              <a:t>General enquiries:                          support@astonbrooke.co.uk</a:t>
            </a:r>
          </a:p>
        </p:txBody>
      </p:sp>
      <p:sp>
        <p:nvSpPr>
          <p:cNvPr id="13" name="TextBox 13"/>
          <p:cNvSpPr txBox="1"/>
          <p:nvPr/>
        </p:nvSpPr>
        <p:spPr>
          <a:xfrm>
            <a:off x="6157633" y="9460049"/>
            <a:ext cx="4488609" cy="591185"/>
          </a:xfrm>
          <a:prstGeom prst="rect">
            <a:avLst/>
          </a:prstGeom>
        </p:spPr>
        <p:txBody>
          <a:bodyPr lIns="0" tIns="0" rIns="0" bIns="0" rtlCol="0" anchor="t">
            <a:spAutoFit/>
          </a:bodyPr>
          <a:lstStyle/>
          <a:p>
            <a:pPr algn="ctr">
              <a:lnSpc>
                <a:spcPts val="4959"/>
              </a:lnSpc>
            </a:pPr>
            <a:r>
              <a:rPr lang="en-US" sz="3199" i="1">
                <a:solidFill>
                  <a:srgbClr val="000000"/>
                </a:solidFill>
                <a:latin typeface="Montserrat Italics"/>
                <a:ea typeface="Montserrat Italics"/>
                <a:cs typeface="Montserrat Italics"/>
                <a:sym typeface="Montserrat Italics"/>
              </a:rPr>
              <a:t>Follow our Linkedin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01010"/>
        </a:solidFill>
        <a:effectLst/>
      </p:bgPr>
    </p:bg>
    <p:spTree>
      <p:nvGrpSpPr>
        <p:cNvPr id="1" name=""/>
        <p:cNvGrpSpPr/>
        <p:nvPr/>
      </p:nvGrpSpPr>
      <p:grpSpPr>
        <a:xfrm>
          <a:off x="0" y="0"/>
          <a:ext cx="0" cy="0"/>
          <a:chOff x="0" y="0"/>
          <a:chExt cx="0" cy="0"/>
        </a:xfrm>
      </p:grpSpPr>
      <p:sp>
        <p:nvSpPr>
          <p:cNvPr id="2" name="Freeform 2"/>
          <p:cNvSpPr/>
          <p:nvPr/>
        </p:nvSpPr>
        <p:spPr>
          <a:xfrm>
            <a:off x="-118771" y="-208635"/>
            <a:ext cx="18738329" cy="10704271"/>
          </a:xfrm>
          <a:custGeom>
            <a:avLst/>
            <a:gdLst/>
            <a:ahLst/>
            <a:cxnLst/>
            <a:rect l="l" t="t" r="r" b="b"/>
            <a:pathLst>
              <a:path w="18738329" h="10704271">
                <a:moveTo>
                  <a:pt x="0" y="0"/>
                </a:moveTo>
                <a:lnTo>
                  <a:pt x="18738329" y="0"/>
                </a:lnTo>
                <a:lnTo>
                  <a:pt x="18738329" y="10704270"/>
                </a:lnTo>
                <a:lnTo>
                  <a:pt x="0" y="10704270"/>
                </a:lnTo>
                <a:lnTo>
                  <a:pt x="0" y="0"/>
                </a:lnTo>
                <a:close/>
              </a:path>
            </a:pathLst>
          </a:custGeom>
          <a:blipFill>
            <a:blip r:embed="rId2"/>
            <a:stretch>
              <a:fillRect/>
            </a:stretch>
          </a:blipFill>
        </p:spPr>
        <p:txBody>
          <a:bodyPr/>
          <a:lstStyle/>
          <a:p>
            <a:endParaRPr lang="en-GB"/>
          </a:p>
        </p:txBody>
      </p:sp>
      <p:sp>
        <p:nvSpPr>
          <p:cNvPr id="3" name="Freeform 3"/>
          <p:cNvSpPr/>
          <p:nvPr/>
        </p:nvSpPr>
        <p:spPr>
          <a:xfrm>
            <a:off x="15465109" y="8258228"/>
            <a:ext cx="2822891" cy="2122208"/>
          </a:xfrm>
          <a:custGeom>
            <a:avLst/>
            <a:gdLst/>
            <a:ahLst/>
            <a:cxnLst/>
            <a:rect l="l" t="t" r="r" b="b"/>
            <a:pathLst>
              <a:path w="2822891" h="2122208">
                <a:moveTo>
                  <a:pt x="0" y="0"/>
                </a:moveTo>
                <a:lnTo>
                  <a:pt x="2822891" y="0"/>
                </a:lnTo>
                <a:lnTo>
                  <a:pt x="2822891" y="2122208"/>
                </a:lnTo>
                <a:lnTo>
                  <a:pt x="0" y="2122208"/>
                </a:lnTo>
                <a:lnTo>
                  <a:pt x="0" y="0"/>
                </a:lnTo>
                <a:close/>
              </a:path>
            </a:pathLst>
          </a:custGeom>
          <a:blipFill>
            <a:blip r:embed="rId3"/>
            <a:stretch>
              <a:fillRect l="-6383" r="-6383"/>
            </a:stretch>
          </a:blipFill>
        </p:spPr>
        <p:txBody>
          <a:bodyPr/>
          <a:lstStyle/>
          <a:p>
            <a:endParaRPr lang="en-GB"/>
          </a:p>
        </p:txBody>
      </p:sp>
      <p:sp>
        <p:nvSpPr>
          <p:cNvPr id="4" name="AutoShape 4"/>
          <p:cNvSpPr/>
          <p:nvPr/>
        </p:nvSpPr>
        <p:spPr>
          <a:xfrm flipV="1">
            <a:off x="1618665" y="1052022"/>
            <a:ext cx="0" cy="992007"/>
          </a:xfrm>
          <a:prstGeom prst="line">
            <a:avLst/>
          </a:prstGeom>
          <a:ln w="85725" cap="flat">
            <a:solidFill>
              <a:srgbClr val="101010"/>
            </a:solidFill>
            <a:prstDash val="solid"/>
            <a:headEnd type="none" w="sm" len="sm"/>
            <a:tailEnd type="none" w="sm" len="sm"/>
          </a:ln>
        </p:spPr>
        <p:txBody>
          <a:bodyPr/>
          <a:lstStyle/>
          <a:p>
            <a:endParaRPr lang="en-GB"/>
          </a:p>
        </p:txBody>
      </p:sp>
      <p:sp>
        <p:nvSpPr>
          <p:cNvPr id="5" name="Freeform 5"/>
          <p:cNvSpPr/>
          <p:nvPr/>
        </p:nvSpPr>
        <p:spPr>
          <a:xfrm>
            <a:off x="1408600" y="3124407"/>
            <a:ext cx="509358" cy="744947"/>
          </a:xfrm>
          <a:custGeom>
            <a:avLst/>
            <a:gdLst/>
            <a:ahLst/>
            <a:cxnLst/>
            <a:rect l="l" t="t" r="r" b="b"/>
            <a:pathLst>
              <a:path w="509358" h="744947">
                <a:moveTo>
                  <a:pt x="0" y="0"/>
                </a:moveTo>
                <a:lnTo>
                  <a:pt x="509358" y="0"/>
                </a:lnTo>
                <a:lnTo>
                  <a:pt x="509358" y="744947"/>
                </a:lnTo>
                <a:lnTo>
                  <a:pt x="0" y="74494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6" name="TextBox 6"/>
          <p:cNvSpPr txBox="1"/>
          <p:nvPr/>
        </p:nvSpPr>
        <p:spPr>
          <a:xfrm>
            <a:off x="1915993" y="909147"/>
            <a:ext cx="7993707" cy="1178759"/>
          </a:xfrm>
          <a:prstGeom prst="rect">
            <a:avLst/>
          </a:prstGeom>
        </p:spPr>
        <p:txBody>
          <a:bodyPr lIns="0" tIns="0" rIns="0" bIns="0" rtlCol="0" anchor="t">
            <a:spAutoFit/>
          </a:bodyPr>
          <a:lstStyle/>
          <a:p>
            <a:pPr algn="ctr">
              <a:lnSpc>
                <a:spcPts val="9579"/>
              </a:lnSpc>
            </a:pPr>
            <a:r>
              <a:rPr lang="en-US" sz="6842">
                <a:solidFill>
                  <a:srgbClr val="000000"/>
                </a:solidFill>
                <a:latin typeface="Bellefair"/>
                <a:ea typeface="Bellefair"/>
                <a:cs typeface="Bellefair"/>
                <a:sym typeface="Bellefair"/>
              </a:rPr>
              <a:t>Aston Brooke Solicitors </a:t>
            </a:r>
          </a:p>
        </p:txBody>
      </p:sp>
      <p:sp>
        <p:nvSpPr>
          <p:cNvPr id="7" name="TextBox 7"/>
          <p:cNvSpPr txBox="1"/>
          <p:nvPr/>
        </p:nvSpPr>
        <p:spPr>
          <a:xfrm>
            <a:off x="2108657" y="3039045"/>
            <a:ext cx="11885941" cy="948978"/>
          </a:xfrm>
          <a:prstGeom prst="rect">
            <a:avLst/>
          </a:prstGeom>
        </p:spPr>
        <p:txBody>
          <a:bodyPr lIns="0" tIns="0" rIns="0" bIns="0" rtlCol="0" anchor="t">
            <a:spAutoFit/>
          </a:bodyPr>
          <a:lstStyle/>
          <a:p>
            <a:pPr marL="0" lvl="0" indent="0" algn="just">
              <a:lnSpc>
                <a:spcPts val="3680"/>
              </a:lnSpc>
            </a:pPr>
            <a:r>
              <a:rPr lang="en-US" sz="3200" dirty="0">
                <a:solidFill>
                  <a:srgbClr val="000000"/>
                </a:solidFill>
                <a:latin typeface="Montserrat"/>
                <a:ea typeface="Montserrat"/>
                <a:cs typeface="Montserrat"/>
                <a:sym typeface="Montserrat"/>
              </a:rPr>
              <a:t>Aston Brooke </a:t>
            </a:r>
            <a:r>
              <a:rPr lang="en-US" sz="3200" dirty="0" err="1">
                <a:solidFill>
                  <a:srgbClr val="000000"/>
                </a:solidFill>
                <a:latin typeface="Montserrat"/>
                <a:ea typeface="Montserrat"/>
                <a:cs typeface="Montserrat"/>
                <a:sym typeface="Montserrat"/>
              </a:rPr>
              <a:t>recognises</a:t>
            </a:r>
            <a:r>
              <a:rPr lang="en-US" sz="3200" dirty="0">
                <a:solidFill>
                  <a:srgbClr val="000000"/>
                </a:solidFill>
                <a:latin typeface="Montserrat"/>
                <a:ea typeface="Montserrat"/>
                <a:cs typeface="Montserrat"/>
                <a:sym typeface="Montserrat"/>
              </a:rPr>
              <a:t> the essential role international workers play in the care sector. </a:t>
            </a:r>
          </a:p>
        </p:txBody>
      </p:sp>
      <p:sp>
        <p:nvSpPr>
          <p:cNvPr id="8" name="Freeform 8"/>
          <p:cNvSpPr/>
          <p:nvPr/>
        </p:nvSpPr>
        <p:spPr>
          <a:xfrm>
            <a:off x="1408600" y="4945679"/>
            <a:ext cx="509358" cy="744947"/>
          </a:xfrm>
          <a:custGeom>
            <a:avLst/>
            <a:gdLst/>
            <a:ahLst/>
            <a:cxnLst/>
            <a:rect l="l" t="t" r="r" b="b"/>
            <a:pathLst>
              <a:path w="509358" h="744947">
                <a:moveTo>
                  <a:pt x="0" y="0"/>
                </a:moveTo>
                <a:lnTo>
                  <a:pt x="509358" y="0"/>
                </a:lnTo>
                <a:lnTo>
                  <a:pt x="509358" y="744947"/>
                </a:lnTo>
                <a:lnTo>
                  <a:pt x="0" y="74494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9" name="TextBox 9"/>
          <p:cNvSpPr txBox="1"/>
          <p:nvPr/>
        </p:nvSpPr>
        <p:spPr>
          <a:xfrm>
            <a:off x="2108657" y="4871034"/>
            <a:ext cx="11885941" cy="1423467"/>
          </a:xfrm>
          <a:prstGeom prst="rect">
            <a:avLst/>
          </a:prstGeom>
        </p:spPr>
        <p:txBody>
          <a:bodyPr lIns="0" tIns="0" rIns="0" bIns="0" rtlCol="0" anchor="t">
            <a:spAutoFit/>
          </a:bodyPr>
          <a:lstStyle/>
          <a:p>
            <a:pPr marL="0" lvl="0" indent="0" algn="just">
              <a:lnSpc>
                <a:spcPts val="3680"/>
              </a:lnSpc>
            </a:pPr>
            <a:r>
              <a:rPr lang="en-US" sz="3200" dirty="0">
                <a:solidFill>
                  <a:srgbClr val="000000"/>
                </a:solidFill>
                <a:latin typeface="Montserrat"/>
                <a:ea typeface="Montserrat"/>
                <a:cs typeface="Montserrat"/>
                <a:sym typeface="Montserrat"/>
              </a:rPr>
              <a:t>With the Home Office intensifying </a:t>
            </a:r>
            <a:r>
              <a:rPr lang="en-US" sz="3200" dirty="0" err="1">
                <a:solidFill>
                  <a:srgbClr val="000000"/>
                </a:solidFill>
                <a:latin typeface="Montserrat"/>
                <a:ea typeface="Montserrat"/>
                <a:cs typeface="Montserrat"/>
                <a:sym typeface="Montserrat"/>
              </a:rPr>
              <a:t>post-licence</a:t>
            </a:r>
            <a:r>
              <a:rPr lang="en-US" sz="3200" dirty="0">
                <a:solidFill>
                  <a:srgbClr val="000000"/>
                </a:solidFill>
                <a:latin typeface="Montserrat"/>
                <a:ea typeface="Montserrat"/>
                <a:cs typeface="Montserrat"/>
                <a:sym typeface="Montserrat"/>
              </a:rPr>
              <a:t> visits and compliance checks, having the right legal expertise is crucial for care providers holding a sponsor </a:t>
            </a:r>
            <a:r>
              <a:rPr lang="en-US" sz="3200" dirty="0" err="1">
                <a:solidFill>
                  <a:srgbClr val="000000"/>
                </a:solidFill>
                <a:latin typeface="Montserrat"/>
                <a:ea typeface="Montserrat"/>
                <a:cs typeface="Montserrat"/>
                <a:sym typeface="Montserrat"/>
              </a:rPr>
              <a:t>licence</a:t>
            </a:r>
            <a:r>
              <a:rPr lang="en-US" sz="3200" dirty="0">
                <a:solidFill>
                  <a:srgbClr val="000000"/>
                </a:solidFill>
                <a:latin typeface="Montserrat"/>
                <a:ea typeface="Montserrat"/>
                <a:cs typeface="Montserrat"/>
                <a:sym typeface="Montserrat"/>
              </a:rPr>
              <a:t>.</a:t>
            </a:r>
          </a:p>
        </p:txBody>
      </p:sp>
      <p:sp>
        <p:nvSpPr>
          <p:cNvPr id="10" name="Freeform 10"/>
          <p:cNvSpPr/>
          <p:nvPr/>
        </p:nvSpPr>
        <p:spPr>
          <a:xfrm>
            <a:off x="1408600" y="7266812"/>
            <a:ext cx="509358" cy="744947"/>
          </a:xfrm>
          <a:custGeom>
            <a:avLst/>
            <a:gdLst/>
            <a:ahLst/>
            <a:cxnLst/>
            <a:rect l="l" t="t" r="r" b="b"/>
            <a:pathLst>
              <a:path w="509358" h="744947">
                <a:moveTo>
                  <a:pt x="0" y="0"/>
                </a:moveTo>
                <a:lnTo>
                  <a:pt x="509358" y="0"/>
                </a:lnTo>
                <a:lnTo>
                  <a:pt x="509358" y="744948"/>
                </a:lnTo>
                <a:lnTo>
                  <a:pt x="0" y="74494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11" name="TextBox 11"/>
          <p:cNvSpPr txBox="1"/>
          <p:nvPr/>
        </p:nvSpPr>
        <p:spPr>
          <a:xfrm>
            <a:off x="2108657" y="7169748"/>
            <a:ext cx="11885941" cy="1423467"/>
          </a:xfrm>
          <a:prstGeom prst="rect">
            <a:avLst/>
          </a:prstGeom>
        </p:spPr>
        <p:txBody>
          <a:bodyPr lIns="0" tIns="0" rIns="0" bIns="0" rtlCol="0" anchor="t">
            <a:spAutoFit/>
          </a:bodyPr>
          <a:lstStyle/>
          <a:p>
            <a:pPr marL="0" lvl="0" indent="0" algn="just">
              <a:lnSpc>
                <a:spcPts val="3680"/>
              </a:lnSpc>
            </a:pPr>
            <a:r>
              <a:rPr lang="en-US" sz="3200" dirty="0">
                <a:solidFill>
                  <a:srgbClr val="000000"/>
                </a:solidFill>
                <a:latin typeface="Montserrat"/>
                <a:ea typeface="Montserrat"/>
                <a:cs typeface="Montserrat"/>
                <a:sym typeface="Montserrat"/>
              </a:rPr>
              <a:t>The firm is committed to equipping clients with the knowledge and tools they need to maintain compliance and retain their sponsor </a:t>
            </a:r>
            <a:r>
              <a:rPr lang="en-US" sz="3200" dirty="0" err="1">
                <a:solidFill>
                  <a:srgbClr val="000000"/>
                </a:solidFill>
                <a:latin typeface="Montserrat"/>
                <a:ea typeface="Montserrat"/>
                <a:cs typeface="Montserrat"/>
                <a:sym typeface="Montserrat"/>
              </a:rPr>
              <a:t>licences</a:t>
            </a:r>
            <a:r>
              <a:rPr lang="en-US" sz="3200" dirty="0">
                <a:solidFill>
                  <a:srgbClr val="000000"/>
                </a:solidFill>
                <a:latin typeface="Montserrat"/>
                <a:ea typeface="Montserrat"/>
                <a:cs typeface="Montserrat"/>
                <a:sym typeface="Montserrat"/>
              </a:rPr>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101010"/>
        </a:solidFill>
        <a:effectLst/>
      </p:bgPr>
    </p:bg>
    <p:spTree>
      <p:nvGrpSpPr>
        <p:cNvPr id="1" name=""/>
        <p:cNvGrpSpPr/>
        <p:nvPr/>
      </p:nvGrpSpPr>
      <p:grpSpPr>
        <a:xfrm>
          <a:off x="0" y="0"/>
          <a:ext cx="0" cy="0"/>
          <a:chOff x="0" y="0"/>
          <a:chExt cx="0" cy="0"/>
        </a:xfrm>
      </p:grpSpPr>
      <p:sp>
        <p:nvSpPr>
          <p:cNvPr id="2" name="Freeform 2"/>
          <p:cNvSpPr/>
          <p:nvPr/>
        </p:nvSpPr>
        <p:spPr>
          <a:xfrm>
            <a:off x="-118771" y="-208635"/>
            <a:ext cx="18738329" cy="10704271"/>
          </a:xfrm>
          <a:custGeom>
            <a:avLst/>
            <a:gdLst/>
            <a:ahLst/>
            <a:cxnLst/>
            <a:rect l="l" t="t" r="r" b="b"/>
            <a:pathLst>
              <a:path w="18738329" h="10704271">
                <a:moveTo>
                  <a:pt x="0" y="0"/>
                </a:moveTo>
                <a:lnTo>
                  <a:pt x="18738329" y="0"/>
                </a:lnTo>
                <a:lnTo>
                  <a:pt x="18738329" y="10704270"/>
                </a:lnTo>
                <a:lnTo>
                  <a:pt x="0" y="10704270"/>
                </a:lnTo>
                <a:lnTo>
                  <a:pt x="0" y="0"/>
                </a:lnTo>
                <a:close/>
              </a:path>
            </a:pathLst>
          </a:custGeom>
          <a:blipFill>
            <a:blip r:embed="rId2"/>
            <a:stretch>
              <a:fillRect/>
            </a:stretch>
          </a:blipFill>
        </p:spPr>
        <p:txBody>
          <a:bodyPr/>
          <a:lstStyle/>
          <a:p>
            <a:endParaRPr lang="en-GB"/>
          </a:p>
        </p:txBody>
      </p:sp>
      <p:grpSp>
        <p:nvGrpSpPr>
          <p:cNvPr id="3" name="Group 3"/>
          <p:cNvGrpSpPr/>
          <p:nvPr/>
        </p:nvGrpSpPr>
        <p:grpSpPr>
          <a:xfrm>
            <a:off x="3197755" y="6228005"/>
            <a:ext cx="2471438" cy="2471438"/>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64C72"/>
            </a:solidFill>
          </p:spPr>
          <p:txBody>
            <a:bodyPr/>
            <a:lstStyle/>
            <a:p>
              <a:endParaRPr lang="en-GB"/>
            </a:p>
          </p:txBody>
        </p:sp>
        <p:sp>
          <p:nvSpPr>
            <p:cNvPr id="5" name="TextBox 5"/>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1088234" y="2128732"/>
            <a:ext cx="2337672" cy="2337672"/>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64C72"/>
            </a:solidFill>
          </p:spPr>
          <p:txBody>
            <a:bodyPr/>
            <a:lstStyle/>
            <a:p>
              <a:endParaRPr lang="en-GB"/>
            </a:p>
          </p:txBody>
        </p:sp>
        <p:sp>
          <p:nvSpPr>
            <p:cNvPr id="8" name="TextBox 8"/>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9" name="Freeform 9"/>
          <p:cNvSpPr/>
          <p:nvPr/>
        </p:nvSpPr>
        <p:spPr>
          <a:xfrm>
            <a:off x="15465109" y="8258228"/>
            <a:ext cx="2822891" cy="2122208"/>
          </a:xfrm>
          <a:custGeom>
            <a:avLst/>
            <a:gdLst/>
            <a:ahLst/>
            <a:cxnLst/>
            <a:rect l="l" t="t" r="r" b="b"/>
            <a:pathLst>
              <a:path w="2822891" h="2122208">
                <a:moveTo>
                  <a:pt x="0" y="0"/>
                </a:moveTo>
                <a:lnTo>
                  <a:pt x="2822891" y="0"/>
                </a:lnTo>
                <a:lnTo>
                  <a:pt x="2822891" y="2122208"/>
                </a:lnTo>
                <a:lnTo>
                  <a:pt x="0" y="2122208"/>
                </a:lnTo>
                <a:lnTo>
                  <a:pt x="0" y="0"/>
                </a:lnTo>
                <a:close/>
              </a:path>
            </a:pathLst>
          </a:custGeom>
          <a:blipFill>
            <a:blip r:embed="rId3"/>
            <a:stretch>
              <a:fillRect l="-6383" r="-6383"/>
            </a:stretch>
          </a:blipFill>
        </p:spPr>
        <p:txBody>
          <a:bodyPr/>
          <a:lstStyle/>
          <a:p>
            <a:endParaRPr lang="en-GB"/>
          </a:p>
        </p:txBody>
      </p:sp>
      <p:sp>
        <p:nvSpPr>
          <p:cNvPr id="10" name="AutoShape 10"/>
          <p:cNvSpPr/>
          <p:nvPr/>
        </p:nvSpPr>
        <p:spPr>
          <a:xfrm flipV="1">
            <a:off x="1582151" y="651996"/>
            <a:ext cx="0" cy="992007"/>
          </a:xfrm>
          <a:prstGeom prst="line">
            <a:avLst/>
          </a:prstGeom>
          <a:ln w="85725" cap="flat">
            <a:solidFill>
              <a:srgbClr val="101010"/>
            </a:solidFill>
            <a:prstDash val="solid"/>
            <a:headEnd type="none" w="sm" len="sm"/>
            <a:tailEnd type="none" w="sm" len="sm"/>
          </a:ln>
        </p:spPr>
        <p:txBody>
          <a:bodyPr/>
          <a:lstStyle/>
          <a:p>
            <a:endParaRPr lang="en-GB"/>
          </a:p>
        </p:txBody>
      </p:sp>
      <p:sp>
        <p:nvSpPr>
          <p:cNvPr id="11" name="Freeform 11"/>
          <p:cNvSpPr/>
          <p:nvPr/>
        </p:nvSpPr>
        <p:spPr>
          <a:xfrm>
            <a:off x="1256245" y="2756820"/>
            <a:ext cx="2001651" cy="1233517"/>
          </a:xfrm>
          <a:custGeom>
            <a:avLst/>
            <a:gdLst/>
            <a:ahLst/>
            <a:cxnLst/>
            <a:rect l="l" t="t" r="r" b="b"/>
            <a:pathLst>
              <a:path w="2001651" h="1233517">
                <a:moveTo>
                  <a:pt x="0" y="0"/>
                </a:moveTo>
                <a:lnTo>
                  <a:pt x="2001650" y="0"/>
                </a:lnTo>
                <a:lnTo>
                  <a:pt x="2001650" y="1233517"/>
                </a:lnTo>
                <a:lnTo>
                  <a:pt x="0" y="123351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grpSp>
        <p:nvGrpSpPr>
          <p:cNvPr id="12" name="Group 12"/>
          <p:cNvGrpSpPr/>
          <p:nvPr/>
        </p:nvGrpSpPr>
        <p:grpSpPr>
          <a:xfrm>
            <a:off x="5650499" y="2074505"/>
            <a:ext cx="2337672" cy="2283445"/>
            <a:chOff x="0" y="0"/>
            <a:chExt cx="812800" cy="793945"/>
          </a:xfrm>
        </p:grpSpPr>
        <p:sp>
          <p:nvSpPr>
            <p:cNvPr id="13" name="Freeform 13"/>
            <p:cNvSpPr/>
            <p:nvPr/>
          </p:nvSpPr>
          <p:spPr>
            <a:xfrm>
              <a:off x="0" y="0"/>
              <a:ext cx="812800" cy="793945"/>
            </a:xfrm>
            <a:custGeom>
              <a:avLst/>
              <a:gdLst/>
              <a:ahLst/>
              <a:cxnLst/>
              <a:rect l="l" t="t" r="r" b="b"/>
              <a:pathLst>
                <a:path w="812800" h="793945">
                  <a:moveTo>
                    <a:pt x="406400" y="0"/>
                  </a:moveTo>
                  <a:cubicBezTo>
                    <a:pt x="181951" y="0"/>
                    <a:pt x="0" y="177731"/>
                    <a:pt x="0" y="396973"/>
                  </a:cubicBezTo>
                  <a:cubicBezTo>
                    <a:pt x="0" y="616215"/>
                    <a:pt x="181951" y="793945"/>
                    <a:pt x="406400" y="793945"/>
                  </a:cubicBezTo>
                  <a:cubicBezTo>
                    <a:pt x="630849" y="793945"/>
                    <a:pt x="812800" y="616215"/>
                    <a:pt x="812800" y="396973"/>
                  </a:cubicBezTo>
                  <a:cubicBezTo>
                    <a:pt x="812800" y="177731"/>
                    <a:pt x="630849" y="0"/>
                    <a:pt x="406400" y="0"/>
                  </a:cubicBezTo>
                  <a:close/>
                </a:path>
              </a:pathLst>
            </a:custGeom>
            <a:solidFill>
              <a:srgbClr val="264C72"/>
            </a:solidFill>
          </p:spPr>
          <p:txBody>
            <a:bodyPr/>
            <a:lstStyle/>
            <a:p>
              <a:endParaRPr lang="en-GB"/>
            </a:p>
          </p:txBody>
        </p:sp>
        <p:sp>
          <p:nvSpPr>
            <p:cNvPr id="14" name="TextBox 14"/>
            <p:cNvSpPr txBox="1"/>
            <p:nvPr/>
          </p:nvSpPr>
          <p:spPr>
            <a:xfrm>
              <a:off x="76200" y="36332"/>
              <a:ext cx="660400" cy="683181"/>
            </a:xfrm>
            <a:prstGeom prst="rect">
              <a:avLst/>
            </a:prstGeom>
          </p:spPr>
          <p:txBody>
            <a:bodyPr lIns="50800" tIns="50800" rIns="50800" bIns="50800" rtlCol="0" anchor="ctr"/>
            <a:lstStyle/>
            <a:p>
              <a:pPr algn="ctr">
                <a:lnSpc>
                  <a:spcPts val="2659"/>
                </a:lnSpc>
              </a:pPr>
              <a:endParaRPr/>
            </a:p>
          </p:txBody>
        </p:sp>
      </p:grpSp>
      <p:sp>
        <p:nvSpPr>
          <p:cNvPr id="15" name="Freeform 15"/>
          <p:cNvSpPr/>
          <p:nvPr/>
        </p:nvSpPr>
        <p:spPr>
          <a:xfrm>
            <a:off x="5878072" y="2248084"/>
            <a:ext cx="1882525" cy="1715451"/>
          </a:xfrm>
          <a:custGeom>
            <a:avLst/>
            <a:gdLst/>
            <a:ahLst/>
            <a:cxnLst/>
            <a:rect l="l" t="t" r="r" b="b"/>
            <a:pathLst>
              <a:path w="1882525" h="1715451">
                <a:moveTo>
                  <a:pt x="0" y="0"/>
                </a:moveTo>
                <a:lnTo>
                  <a:pt x="1882525" y="0"/>
                </a:lnTo>
                <a:lnTo>
                  <a:pt x="1882525" y="1715451"/>
                </a:lnTo>
                <a:lnTo>
                  <a:pt x="0" y="171545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grpSp>
        <p:nvGrpSpPr>
          <p:cNvPr id="16" name="Group 16"/>
          <p:cNvGrpSpPr/>
          <p:nvPr/>
        </p:nvGrpSpPr>
        <p:grpSpPr>
          <a:xfrm>
            <a:off x="10309149" y="2074505"/>
            <a:ext cx="2337672" cy="2337672"/>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64C72"/>
            </a:solidFill>
          </p:spPr>
          <p:txBody>
            <a:bodyPr/>
            <a:lstStyle/>
            <a:p>
              <a:endParaRPr lang="en-GB"/>
            </a:p>
          </p:txBody>
        </p:sp>
        <p:sp>
          <p:nvSpPr>
            <p:cNvPr id="18" name="TextBox 18"/>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19" name="Freeform 19"/>
          <p:cNvSpPr/>
          <p:nvPr/>
        </p:nvSpPr>
        <p:spPr>
          <a:xfrm>
            <a:off x="10864443" y="2301000"/>
            <a:ext cx="1227083" cy="1719206"/>
          </a:xfrm>
          <a:custGeom>
            <a:avLst/>
            <a:gdLst/>
            <a:ahLst/>
            <a:cxnLst/>
            <a:rect l="l" t="t" r="r" b="b"/>
            <a:pathLst>
              <a:path w="1227083" h="1719206">
                <a:moveTo>
                  <a:pt x="0" y="0"/>
                </a:moveTo>
                <a:lnTo>
                  <a:pt x="1227084" y="0"/>
                </a:lnTo>
                <a:lnTo>
                  <a:pt x="1227084" y="1719207"/>
                </a:lnTo>
                <a:lnTo>
                  <a:pt x="0" y="171920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grpSp>
        <p:nvGrpSpPr>
          <p:cNvPr id="20" name="Group 20"/>
          <p:cNvGrpSpPr/>
          <p:nvPr/>
        </p:nvGrpSpPr>
        <p:grpSpPr>
          <a:xfrm>
            <a:off x="15037596" y="2047391"/>
            <a:ext cx="2337672" cy="2337672"/>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64C72"/>
            </a:solidFill>
          </p:spPr>
          <p:txBody>
            <a:bodyPr/>
            <a:lstStyle/>
            <a:p>
              <a:endParaRPr lang="en-GB"/>
            </a:p>
          </p:txBody>
        </p:sp>
        <p:sp>
          <p:nvSpPr>
            <p:cNvPr id="22" name="TextBox 22"/>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23" name="Freeform 23"/>
          <p:cNvSpPr/>
          <p:nvPr/>
        </p:nvSpPr>
        <p:spPr>
          <a:xfrm>
            <a:off x="15523371" y="2306237"/>
            <a:ext cx="1452208" cy="1657298"/>
          </a:xfrm>
          <a:custGeom>
            <a:avLst/>
            <a:gdLst/>
            <a:ahLst/>
            <a:cxnLst/>
            <a:rect l="l" t="t" r="r" b="b"/>
            <a:pathLst>
              <a:path w="1452208" h="1657298">
                <a:moveTo>
                  <a:pt x="0" y="0"/>
                </a:moveTo>
                <a:lnTo>
                  <a:pt x="1452207" y="0"/>
                </a:lnTo>
                <a:lnTo>
                  <a:pt x="1452207" y="1657298"/>
                </a:lnTo>
                <a:lnTo>
                  <a:pt x="0" y="1657298"/>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GB"/>
          </a:p>
        </p:txBody>
      </p:sp>
      <p:sp>
        <p:nvSpPr>
          <p:cNvPr id="24" name="Freeform 24"/>
          <p:cNvSpPr/>
          <p:nvPr/>
        </p:nvSpPr>
        <p:spPr>
          <a:xfrm>
            <a:off x="3482910" y="6735039"/>
            <a:ext cx="1772008" cy="1523189"/>
          </a:xfrm>
          <a:custGeom>
            <a:avLst/>
            <a:gdLst/>
            <a:ahLst/>
            <a:cxnLst/>
            <a:rect l="l" t="t" r="r" b="b"/>
            <a:pathLst>
              <a:path w="1772008" h="1523189">
                <a:moveTo>
                  <a:pt x="0" y="0"/>
                </a:moveTo>
                <a:lnTo>
                  <a:pt x="1772008" y="0"/>
                </a:lnTo>
                <a:lnTo>
                  <a:pt x="1772008" y="1523189"/>
                </a:lnTo>
                <a:lnTo>
                  <a:pt x="0" y="1523189"/>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GB"/>
          </a:p>
        </p:txBody>
      </p:sp>
      <p:grpSp>
        <p:nvGrpSpPr>
          <p:cNvPr id="25" name="Group 25"/>
          <p:cNvGrpSpPr/>
          <p:nvPr/>
        </p:nvGrpSpPr>
        <p:grpSpPr>
          <a:xfrm>
            <a:off x="8033933" y="6228005"/>
            <a:ext cx="2471438" cy="2471438"/>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64C72"/>
            </a:solidFill>
          </p:spPr>
          <p:txBody>
            <a:bodyPr/>
            <a:lstStyle/>
            <a:p>
              <a:endParaRPr lang="en-GB"/>
            </a:p>
          </p:txBody>
        </p:sp>
        <p:sp>
          <p:nvSpPr>
            <p:cNvPr id="27" name="TextBox 2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28" name="Freeform 28"/>
          <p:cNvSpPr/>
          <p:nvPr/>
        </p:nvSpPr>
        <p:spPr>
          <a:xfrm>
            <a:off x="8463366" y="6539341"/>
            <a:ext cx="1718887" cy="1718887"/>
          </a:xfrm>
          <a:custGeom>
            <a:avLst/>
            <a:gdLst/>
            <a:ahLst/>
            <a:cxnLst/>
            <a:rect l="l" t="t" r="r" b="b"/>
            <a:pathLst>
              <a:path w="1718887" h="1718887">
                <a:moveTo>
                  <a:pt x="0" y="0"/>
                </a:moveTo>
                <a:lnTo>
                  <a:pt x="1718887" y="0"/>
                </a:lnTo>
                <a:lnTo>
                  <a:pt x="1718887" y="1718887"/>
                </a:lnTo>
                <a:lnTo>
                  <a:pt x="0" y="1718887"/>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GB"/>
          </a:p>
        </p:txBody>
      </p:sp>
      <p:grpSp>
        <p:nvGrpSpPr>
          <p:cNvPr id="29" name="Group 29"/>
          <p:cNvGrpSpPr/>
          <p:nvPr/>
        </p:nvGrpSpPr>
        <p:grpSpPr>
          <a:xfrm>
            <a:off x="12833491" y="6228005"/>
            <a:ext cx="2471438" cy="2471438"/>
            <a:chOff x="0" y="0"/>
            <a:chExt cx="812800" cy="812800"/>
          </a:xfrm>
        </p:grpSpPr>
        <p:sp>
          <p:nvSpPr>
            <p:cNvPr id="30" name="Freeform 3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64C72"/>
            </a:solidFill>
          </p:spPr>
          <p:txBody>
            <a:bodyPr/>
            <a:lstStyle/>
            <a:p>
              <a:endParaRPr lang="en-GB"/>
            </a:p>
          </p:txBody>
        </p:sp>
        <p:sp>
          <p:nvSpPr>
            <p:cNvPr id="31" name="TextBox 31"/>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32" name="Freeform 32"/>
          <p:cNvSpPr/>
          <p:nvPr/>
        </p:nvSpPr>
        <p:spPr>
          <a:xfrm>
            <a:off x="13070739" y="6792252"/>
            <a:ext cx="1996942" cy="1342943"/>
          </a:xfrm>
          <a:custGeom>
            <a:avLst/>
            <a:gdLst/>
            <a:ahLst/>
            <a:cxnLst/>
            <a:rect l="l" t="t" r="r" b="b"/>
            <a:pathLst>
              <a:path w="1996942" h="1342943">
                <a:moveTo>
                  <a:pt x="0" y="0"/>
                </a:moveTo>
                <a:lnTo>
                  <a:pt x="1996942" y="0"/>
                </a:lnTo>
                <a:lnTo>
                  <a:pt x="1996942" y="1342944"/>
                </a:lnTo>
                <a:lnTo>
                  <a:pt x="0" y="1342944"/>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GB"/>
          </a:p>
        </p:txBody>
      </p:sp>
      <p:sp>
        <p:nvSpPr>
          <p:cNvPr id="33" name="TextBox 33"/>
          <p:cNvSpPr txBox="1"/>
          <p:nvPr/>
        </p:nvSpPr>
        <p:spPr>
          <a:xfrm>
            <a:off x="1921955" y="509121"/>
            <a:ext cx="10724855" cy="1178759"/>
          </a:xfrm>
          <a:prstGeom prst="rect">
            <a:avLst/>
          </a:prstGeom>
        </p:spPr>
        <p:txBody>
          <a:bodyPr wrap="square" lIns="0" tIns="0" rIns="0" bIns="0" rtlCol="0" anchor="t">
            <a:spAutoFit/>
          </a:bodyPr>
          <a:lstStyle/>
          <a:p>
            <a:pPr algn="ctr">
              <a:lnSpc>
                <a:spcPts val="9579"/>
              </a:lnSpc>
            </a:pPr>
            <a:r>
              <a:rPr lang="en-US" sz="6842" dirty="0">
                <a:solidFill>
                  <a:srgbClr val="000000"/>
                </a:solidFill>
                <a:latin typeface="Bellefair"/>
                <a:ea typeface="Bellefair"/>
                <a:cs typeface="Bellefair"/>
                <a:sym typeface="Bellefair"/>
              </a:rPr>
              <a:t>SERVICES FOR PROVIDERS</a:t>
            </a:r>
          </a:p>
        </p:txBody>
      </p:sp>
      <p:sp>
        <p:nvSpPr>
          <p:cNvPr id="34" name="TextBox 34"/>
          <p:cNvSpPr txBox="1"/>
          <p:nvPr/>
        </p:nvSpPr>
        <p:spPr>
          <a:xfrm>
            <a:off x="846211" y="4592589"/>
            <a:ext cx="3009725" cy="1121065"/>
          </a:xfrm>
          <a:prstGeom prst="rect">
            <a:avLst/>
          </a:prstGeom>
        </p:spPr>
        <p:txBody>
          <a:bodyPr lIns="0" tIns="0" rIns="0" bIns="0" rtlCol="0" anchor="t">
            <a:spAutoFit/>
          </a:bodyPr>
          <a:lstStyle/>
          <a:p>
            <a:pPr marL="0" lvl="0" indent="0" algn="ctr">
              <a:lnSpc>
                <a:spcPts val="2927"/>
              </a:lnSpc>
            </a:pPr>
            <a:r>
              <a:rPr lang="en-US" sz="2545">
                <a:solidFill>
                  <a:srgbClr val="000000"/>
                </a:solidFill>
                <a:latin typeface="Montserrat"/>
                <a:ea typeface="Montserrat"/>
                <a:cs typeface="Montserrat"/>
                <a:sym typeface="Montserrat"/>
              </a:rPr>
              <a:t>Assist employers in applying for a sponsor licence</a:t>
            </a:r>
          </a:p>
        </p:txBody>
      </p:sp>
      <p:sp>
        <p:nvSpPr>
          <p:cNvPr id="35" name="TextBox 35"/>
          <p:cNvSpPr txBox="1"/>
          <p:nvPr/>
        </p:nvSpPr>
        <p:spPr>
          <a:xfrm>
            <a:off x="5175304" y="4538362"/>
            <a:ext cx="3288062" cy="1121065"/>
          </a:xfrm>
          <a:prstGeom prst="rect">
            <a:avLst/>
          </a:prstGeom>
        </p:spPr>
        <p:txBody>
          <a:bodyPr lIns="0" tIns="0" rIns="0" bIns="0" rtlCol="0" anchor="t">
            <a:spAutoFit/>
          </a:bodyPr>
          <a:lstStyle/>
          <a:p>
            <a:pPr marL="0" lvl="0" indent="0" algn="ctr">
              <a:lnSpc>
                <a:spcPts val="2927"/>
              </a:lnSpc>
            </a:pPr>
            <a:r>
              <a:rPr lang="en-US" sz="2545">
                <a:solidFill>
                  <a:srgbClr val="000000"/>
                </a:solidFill>
                <a:latin typeface="Montserrat"/>
                <a:ea typeface="Montserrat"/>
                <a:cs typeface="Montserrat"/>
                <a:sym typeface="Montserrat"/>
              </a:rPr>
              <a:t>Legal representation on compliance audits</a:t>
            </a:r>
          </a:p>
        </p:txBody>
      </p:sp>
      <p:sp>
        <p:nvSpPr>
          <p:cNvPr id="36" name="TextBox 36"/>
          <p:cNvSpPr txBox="1"/>
          <p:nvPr/>
        </p:nvSpPr>
        <p:spPr>
          <a:xfrm>
            <a:off x="9782734" y="4592589"/>
            <a:ext cx="3468981" cy="1121065"/>
          </a:xfrm>
          <a:prstGeom prst="rect">
            <a:avLst/>
          </a:prstGeom>
        </p:spPr>
        <p:txBody>
          <a:bodyPr lIns="0" tIns="0" rIns="0" bIns="0" rtlCol="0" anchor="t">
            <a:spAutoFit/>
          </a:bodyPr>
          <a:lstStyle/>
          <a:p>
            <a:pPr marL="0" lvl="0" indent="0" algn="ctr">
              <a:lnSpc>
                <a:spcPts val="2927"/>
              </a:lnSpc>
            </a:pPr>
            <a:r>
              <a:rPr lang="en-US" sz="2545">
                <a:solidFill>
                  <a:srgbClr val="000000"/>
                </a:solidFill>
                <a:latin typeface="Montserrat"/>
                <a:ea typeface="Montserrat"/>
                <a:cs typeface="Montserrat"/>
                <a:sym typeface="Montserrat"/>
              </a:rPr>
              <a:t>Pre-audit compliance checks &amp; UKVI mock audits</a:t>
            </a:r>
          </a:p>
        </p:txBody>
      </p:sp>
      <p:sp>
        <p:nvSpPr>
          <p:cNvPr id="37" name="TextBox 37"/>
          <p:cNvSpPr txBox="1"/>
          <p:nvPr/>
        </p:nvSpPr>
        <p:spPr>
          <a:xfrm>
            <a:off x="14575690" y="4587730"/>
            <a:ext cx="3468981" cy="1121065"/>
          </a:xfrm>
          <a:prstGeom prst="rect">
            <a:avLst/>
          </a:prstGeom>
        </p:spPr>
        <p:txBody>
          <a:bodyPr lIns="0" tIns="0" rIns="0" bIns="0" rtlCol="0" anchor="t">
            <a:spAutoFit/>
          </a:bodyPr>
          <a:lstStyle/>
          <a:p>
            <a:pPr marL="0" lvl="0" indent="0" algn="ctr">
              <a:lnSpc>
                <a:spcPts val="2927"/>
              </a:lnSpc>
            </a:pPr>
            <a:r>
              <a:rPr lang="en-US" sz="2545">
                <a:solidFill>
                  <a:srgbClr val="000000"/>
                </a:solidFill>
                <a:latin typeface="Montserrat"/>
                <a:ea typeface="Montserrat"/>
                <a:cs typeface="Montserrat"/>
                <a:sym typeface="Montserrat"/>
              </a:rPr>
              <a:t>Online case management solution</a:t>
            </a:r>
          </a:p>
        </p:txBody>
      </p:sp>
      <p:sp>
        <p:nvSpPr>
          <p:cNvPr id="38" name="TextBox 38"/>
          <p:cNvSpPr txBox="1"/>
          <p:nvPr/>
        </p:nvSpPr>
        <p:spPr>
          <a:xfrm>
            <a:off x="2498202" y="8880418"/>
            <a:ext cx="3741424" cy="749590"/>
          </a:xfrm>
          <a:prstGeom prst="rect">
            <a:avLst/>
          </a:prstGeom>
        </p:spPr>
        <p:txBody>
          <a:bodyPr lIns="0" tIns="0" rIns="0" bIns="0" rtlCol="0" anchor="t">
            <a:spAutoFit/>
          </a:bodyPr>
          <a:lstStyle/>
          <a:p>
            <a:pPr marL="0" lvl="0" indent="0" algn="ctr">
              <a:lnSpc>
                <a:spcPts val="2927"/>
              </a:lnSpc>
            </a:pPr>
            <a:r>
              <a:rPr lang="en-US" sz="2545">
                <a:solidFill>
                  <a:srgbClr val="000000"/>
                </a:solidFill>
                <a:latin typeface="Montserrat"/>
                <a:ea typeface="Montserrat"/>
                <a:cs typeface="Montserrat"/>
                <a:sym typeface="Montserrat"/>
              </a:rPr>
              <a:t>Training courses &amp; webinars for providers</a:t>
            </a:r>
          </a:p>
        </p:txBody>
      </p:sp>
      <p:sp>
        <p:nvSpPr>
          <p:cNvPr id="39" name="TextBox 39"/>
          <p:cNvSpPr txBox="1"/>
          <p:nvPr/>
        </p:nvSpPr>
        <p:spPr>
          <a:xfrm>
            <a:off x="7334380" y="8825718"/>
            <a:ext cx="3870544" cy="1121065"/>
          </a:xfrm>
          <a:prstGeom prst="rect">
            <a:avLst/>
          </a:prstGeom>
        </p:spPr>
        <p:txBody>
          <a:bodyPr lIns="0" tIns="0" rIns="0" bIns="0" rtlCol="0" anchor="t">
            <a:spAutoFit/>
          </a:bodyPr>
          <a:lstStyle/>
          <a:p>
            <a:pPr marL="0" lvl="0" indent="0" algn="ctr">
              <a:lnSpc>
                <a:spcPts val="2927"/>
              </a:lnSpc>
            </a:pPr>
            <a:r>
              <a:rPr lang="en-US" sz="2545">
                <a:solidFill>
                  <a:srgbClr val="000000"/>
                </a:solidFill>
                <a:latin typeface="Montserrat"/>
                <a:ea typeface="Montserrat"/>
                <a:cs typeface="Montserrat"/>
                <a:sym typeface="Montserrat"/>
              </a:rPr>
              <a:t>Skilled worker visa applications for the sector</a:t>
            </a:r>
          </a:p>
        </p:txBody>
      </p:sp>
      <p:sp>
        <p:nvSpPr>
          <p:cNvPr id="40" name="TextBox 40"/>
          <p:cNvSpPr txBox="1"/>
          <p:nvPr/>
        </p:nvSpPr>
        <p:spPr>
          <a:xfrm>
            <a:off x="12833491" y="8880418"/>
            <a:ext cx="2572501" cy="378115"/>
          </a:xfrm>
          <a:prstGeom prst="rect">
            <a:avLst/>
          </a:prstGeom>
        </p:spPr>
        <p:txBody>
          <a:bodyPr lIns="0" tIns="0" rIns="0" bIns="0" rtlCol="0" anchor="t">
            <a:spAutoFit/>
          </a:bodyPr>
          <a:lstStyle/>
          <a:p>
            <a:pPr marL="0" lvl="0" indent="0" algn="ctr">
              <a:lnSpc>
                <a:spcPts val="2927"/>
              </a:lnSpc>
            </a:pPr>
            <a:r>
              <a:rPr lang="en-US" sz="2545">
                <a:solidFill>
                  <a:srgbClr val="000000"/>
                </a:solidFill>
                <a:latin typeface="Montserrat"/>
                <a:ea typeface="Montserrat"/>
                <a:cs typeface="Montserrat"/>
                <a:sym typeface="Montserrat"/>
              </a:rPr>
              <a:t>Judicial review</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01010"/>
        </a:solidFill>
        <a:effectLst/>
      </p:bgPr>
    </p:bg>
    <p:spTree>
      <p:nvGrpSpPr>
        <p:cNvPr id="1" name=""/>
        <p:cNvGrpSpPr/>
        <p:nvPr/>
      </p:nvGrpSpPr>
      <p:grpSpPr>
        <a:xfrm>
          <a:off x="0" y="0"/>
          <a:ext cx="0" cy="0"/>
          <a:chOff x="0" y="0"/>
          <a:chExt cx="0" cy="0"/>
        </a:xfrm>
      </p:grpSpPr>
      <p:sp>
        <p:nvSpPr>
          <p:cNvPr id="2" name="Freeform 2"/>
          <p:cNvSpPr/>
          <p:nvPr/>
        </p:nvSpPr>
        <p:spPr>
          <a:xfrm>
            <a:off x="-118771" y="-208635"/>
            <a:ext cx="18738329" cy="10704271"/>
          </a:xfrm>
          <a:custGeom>
            <a:avLst/>
            <a:gdLst/>
            <a:ahLst/>
            <a:cxnLst/>
            <a:rect l="l" t="t" r="r" b="b"/>
            <a:pathLst>
              <a:path w="18738329" h="10704271">
                <a:moveTo>
                  <a:pt x="0" y="0"/>
                </a:moveTo>
                <a:lnTo>
                  <a:pt x="18738329" y="0"/>
                </a:lnTo>
                <a:lnTo>
                  <a:pt x="18738329" y="10704270"/>
                </a:lnTo>
                <a:lnTo>
                  <a:pt x="0" y="10704270"/>
                </a:lnTo>
                <a:lnTo>
                  <a:pt x="0" y="0"/>
                </a:lnTo>
                <a:close/>
              </a:path>
            </a:pathLst>
          </a:custGeom>
          <a:blipFill>
            <a:blip r:embed="rId2"/>
            <a:stretch>
              <a:fillRect/>
            </a:stretch>
          </a:blipFill>
        </p:spPr>
        <p:txBody>
          <a:bodyPr/>
          <a:lstStyle/>
          <a:p>
            <a:endParaRPr lang="en-GB"/>
          </a:p>
        </p:txBody>
      </p:sp>
      <p:sp>
        <p:nvSpPr>
          <p:cNvPr id="3" name="Freeform 3"/>
          <p:cNvSpPr/>
          <p:nvPr/>
        </p:nvSpPr>
        <p:spPr>
          <a:xfrm>
            <a:off x="15465109" y="8258228"/>
            <a:ext cx="2822891" cy="2122208"/>
          </a:xfrm>
          <a:custGeom>
            <a:avLst/>
            <a:gdLst/>
            <a:ahLst/>
            <a:cxnLst/>
            <a:rect l="l" t="t" r="r" b="b"/>
            <a:pathLst>
              <a:path w="2822891" h="2122208">
                <a:moveTo>
                  <a:pt x="0" y="0"/>
                </a:moveTo>
                <a:lnTo>
                  <a:pt x="2822891" y="0"/>
                </a:lnTo>
                <a:lnTo>
                  <a:pt x="2822891" y="2122208"/>
                </a:lnTo>
                <a:lnTo>
                  <a:pt x="0" y="2122208"/>
                </a:lnTo>
                <a:lnTo>
                  <a:pt x="0" y="0"/>
                </a:lnTo>
                <a:close/>
              </a:path>
            </a:pathLst>
          </a:custGeom>
          <a:blipFill>
            <a:blip r:embed="rId3"/>
            <a:stretch>
              <a:fillRect l="-6383" r="-6383"/>
            </a:stretch>
          </a:blipFill>
        </p:spPr>
        <p:txBody>
          <a:bodyPr/>
          <a:lstStyle/>
          <a:p>
            <a:endParaRPr lang="en-GB"/>
          </a:p>
        </p:txBody>
      </p:sp>
      <p:sp>
        <p:nvSpPr>
          <p:cNvPr id="4" name="AutoShape 4"/>
          <p:cNvSpPr/>
          <p:nvPr/>
        </p:nvSpPr>
        <p:spPr>
          <a:xfrm flipV="1">
            <a:off x="1746670" y="1028700"/>
            <a:ext cx="0" cy="992007"/>
          </a:xfrm>
          <a:prstGeom prst="line">
            <a:avLst/>
          </a:prstGeom>
          <a:ln w="85725" cap="flat">
            <a:solidFill>
              <a:srgbClr val="101010"/>
            </a:solidFill>
            <a:prstDash val="solid"/>
            <a:headEnd type="none" w="sm" len="sm"/>
            <a:tailEnd type="none" w="sm" len="sm"/>
          </a:ln>
        </p:spPr>
        <p:txBody>
          <a:bodyPr/>
          <a:lstStyle/>
          <a:p>
            <a:endParaRPr lang="en-GB"/>
          </a:p>
        </p:txBody>
      </p:sp>
      <p:sp>
        <p:nvSpPr>
          <p:cNvPr id="5" name="Freeform 5"/>
          <p:cNvSpPr/>
          <p:nvPr/>
        </p:nvSpPr>
        <p:spPr>
          <a:xfrm>
            <a:off x="1404252" y="3057879"/>
            <a:ext cx="1358558" cy="1466730"/>
          </a:xfrm>
          <a:custGeom>
            <a:avLst/>
            <a:gdLst/>
            <a:ahLst/>
            <a:cxnLst/>
            <a:rect l="l" t="t" r="r" b="b"/>
            <a:pathLst>
              <a:path w="1358558" h="1466730">
                <a:moveTo>
                  <a:pt x="0" y="0"/>
                </a:moveTo>
                <a:lnTo>
                  <a:pt x="1358558" y="0"/>
                </a:lnTo>
                <a:lnTo>
                  <a:pt x="1358558" y="1466730"/>
                </a:lnTo>
                <a:lnTo>
                  <a:pt x="0" y="146673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6" name="Freeform 6"/>
          <p:cNvSpPr/>
          <p:nvPr/>
        </p:nvSpPr>
        <p:spPr>
          <a:xfrm>
            <a:off x="1404252" y="5159398"/>
            <a:ext cx="1358558" cy="1636817"/>
          </a:xfrm>
          <a:custGeom>
            <a:avLst/>
            <a:gdLst/>
            <a:ahLst/>
            <a:cxnLst/>
            <a:rect l="l" t="t" r="r" b="b"/>
            <a:pathLst>
              <a:path w="1358558" h="1636817">
                <a:moveTo>
                  <a:pt x="0" y="0"/>
                </a:moveTo>
                <a:lnTo>
                  <a:pt x="1358558" y="0"/>
                </a:lnTo>
                <a:lnTo>
                  <a:pt x="1358558" y="1636817"/>
                </a:lnTo>
                <a:lnTo>
                  <a:pt x="0" y="163681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7" name="Freeform 7"/>
          <p:cNvSpPr/>
          <p:nvPr/>
        </p:nvSpPr>
        <p:spPr>
          <a:xfrm>
            <a:off x="1404252" y="7176909"/>
            <a:ext cx="1226219" cy="1461960"/>
          </a:xfrm>
          <a:custGeom>
            <a:avLst/>
            <a:gdLst/>
            <a:ahLst/>
            <a:cxnLst/>
            <a:rect l="l" t="t" r="r" b="b"/>
            <a:pathLst>
              <a:path w="1226219" h="1461960">
                <a:moveTo>
                  <a:pt x="0" y="0"/>
                </a:moveTo>
                <a:lnTo>
                  <a:pt x="1226219" y="0"/>
                </a:lnTo>
                <a:lnTo>
                  <a:pt x="1226219" y="1461960"/>
                </a:lnTo>
                <a:lnTo>
                  <a:pt x="0" y="146196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sp>
        <p:nvSpPr>
          <p:cNvPr id="8" name="TextBox 8"/>
          <p:cNvSpPr txBox="1"/>
          <p:nvPr/>
        </p:nvSpPr>
        <p:spPr>
          <a:xfrm>
            <a:off x="2008819" y="944826"/>
            <a:ext cx="10096351" cy="1178759"/>
          </a:xfrm>
          <a:prstGeom prst="rect">
            <a:avLst/>
          </a:prstGeom>
        </p:spPr>
        <p:txBody>
          <a:bodyPr lIns="0" tIns="0" rIns="0" bIns="0" rtlCol="0" anchor="t">
            <a:spAutoFit/>
          </a:bodyPr>
          <a:lstStyle/>
          <a:p>
            <a:pPr algn="ctr">
              <a:lnSpc>
                <a:spcPts val="9579"/>
              </a:lnSpc>
            </a:pPr>
            <a:r>
              <a:rPr lang="en-US" sz="6842">
                <a:solidFill>
                  <a:srgbClr val="000000"/>
                </a:solidFill>
                <a:latin typeface="Bellefair"/>
                <a:ea typeface="Bellefair"/>
                <a:cs typeface="Bellefair"/>
                <a:sym typeface="Bellefair"/>
              </a:rPr>
              <a:t>Bespoke Immigration Platform </a:t>
            </a:r>
          </a:p>
        </p:txBody>
      </p:sp>
      <p:sp>
        <p:nvSpPr>
          <p:cNvPr id="9" name="TextBox 9"/>
          <p:cNvSpPr txBox="1"/>
          <p:nvPr/>
        </p:nvSpPr>
        <p:spPr>
          <a:xfrm>
            <a:off x="3307423" y="3123164"/>
            <a:ext cx="11885941" cy="1401445"/>
          </a:xfrm>
          <a:prstGeom prst="rect">
            <a:avLst/>
          </a:prstGeom>
        </p:spPr>
        <p:txBody>
          <a:bodyPr lIns="0" tIns="0" rIns="0" bIns="0" rtlCol="0" anchor="t">
            <a:spAutoFit/>
          </a:bodyPr>
          <a:lstStyle/>
          <a:p>
            <a:pPr marL="0" lvl="0" indent="0" algn="l">
              <a:lnSpc>
                <a:spcPts val="3680"/>
              </a:lnSpc>
            </a:pPr>
            <a:r>
              <a:rPr lang="en-US" sz="3200">
                <a:solidFill>
                  <a:srgbClr val="000000"/>
                </a:solidFill>
                <a:latin typeface="Montserrat"/>
                <a:ea typeface="Montserrat"/>
                <a:cs typeface="Montserrat"/>
                <a:sym typeface="Montserrat"/>
              </a:rPr>
              <a:t>A bespoke and cutting-edge online platform that streamlines the sponsorship and compliance process with real time updates on sponsored employees. </a:t>
            </a:r>
          </a:p>
        </p:txBody>
      </p:sp>
      <p:sp>
        <p:nvSpPr>
          <p:cNvPr id="10" name="TextBox 10"/>
          <p:cNvSpPr txBox="1"/>
          <p:nvPr/>
        </p:nvSpPr>
        <p:spPr>
          <a:xfrm>
            <a:off x="3307423" y="5286609"/>
            <a:ext cx="11885941" cy="1401445"/>
          </a:xfrm>
          <a:prstGeom prst="rect">
            <a:avLst/>
          </a:prstGeom>
        </p:spPr>
        <p:txBody>
          <a:bodyPr lIns="0" tIns="0" rIns="0" bIns="0" rtlCol="0" anchor="t">
            <a:spAutoFit/>
          </a:bodyPr>
          <a:lstStyle/>
          <a:p>
            <a:pPr marL="0" lvl="0" indent="0" algn="l">
              <a:lnSpc>
                <a:spcPts val="3680"/>
              </a:lnSpc>
            </a:pPr>
            <a:r>
              <a:rPr lang="en-US" sz="3200">
                <a:solidFill>
                  <a:srgbClr val="000000"/>
                </a:solidFill>
                <a:latin typeface="Montserrat"/>
                <a:ea typeface="Montserrat"/>
                <a:cs typeface="Montserrat"/>
                <a:sym typeface="Montserrat"/>
              </a:rPr>
              <a:t>This system has been vetted and demonstrated to the UKVI who have confirmed that it complies with employer’s sponsorship duties </a:t>
            </a:r>
          </a:p>
        </p:txBody>
      </p:sp>
      <p:sp>
        <p:nvSpPr>
          <p:cNvPr id="11" name="TextBox 11"/>
          <p:cNvSpPr txBox="1"/>
          <p:nvPr/>
        </p:nvSpPr>
        <p:spPr>
          <a:xfrm>
            <a:off x="3307423" y="7450054"/>
            <a:ext cx="11885941" cy="934720"/>
          </a:xfrm>
          <a:prstGeom prst="rect">
            <a:avLst/>
          </a:prstGeom>
        </p:spPr>
        <p:txBody>
          <a:bodyPr lIns="0" tIns="0" rIns="0" bIns="0" rtlCol="0" anchor="t">
            <a:spAutoFit/>
          </a:bodyPr>
          <a:lstStyle/>
          <a:p>
            <a:pPr marL="0" lvl="0" indent="0" algn="l">
              <a:lnSpc>
                <a:spcPts val="3680"/>
              </a:lnSpc>
            </a:pPr>
            <a:r>
              <a:rPr lang="en-US" sz="3200">
                <a:solidFill>
                  <a:srgbClr val="000000"/>
                </a:solidFill>
                <a:latin typeface="Montserrat"/>
                <a:ea typeface="Montserrat"/>
                <a:cs typeface="Montserrat"/>
                <a:sym typeface="Montserrat"/>
              </a:rPr>
              <a:t>The platform ensures compliance of all five areas of sponsorship obligations and avoid any pitfalls.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01010"/>
        </a:solidFill>
        <a:effectLst/>
      </p:bgPr>
    </p:bg>
    <p:spTree>
      <p:nvGrpSpPr>
        <p:cNvPr id="1" name=""/>
        <p:cNvGrpSpPr/>
        <p:nvPr/>
      </p:nvGrpSpPr>
      <p:grpSpPr>
        <a:xfrm>
          <a:off x="0" y="0"/>
          <a:ext cx="0" cy="0"/>
          <a:chOff x="0" y="0"/>
          <a:chExt cx="0" cy="0"/>
        </a:xfrm>
      </p:grpSpPr>
      <p:sp>
        <p:nvSpPr>
          <p:cNvPr id="2" name="Freeform 2"/>
          <p:cNvSpPr/>
          <p:nvPr/>
        </p:nvSpPr>
        <p:spPr>
          <a:xfrm>
            <a:off x="-118771" y="-208635"/>
            <a:ext cx="18738329" cy="10704271"/>
          </a:xfrm>
          <a:custGeom>
            <a:avLst/>
            <a:gdLst/>
            <a:ahLst/>
            <a:cxnLst/>
            <a:rect l="l" t="t" r="r" b="b"/>
            <a:pathLst>
              <a:path w="18738329" h="10704271">
                <a:moveTo>
                  <a:pt x="0" y="0"/>
                </a:moveTo>
                <a:lnTo>
                  <a:pt x="18738329" y="0"/>
                </a:lnTo>
                <a:lnTo>
                  <a:pt x="18738329" y="10704270"/>
                </a:lnTo>
                <a:lnTo>
                  <a:pt x="0" y="10704270"/>
                </a:lnTo>
                <a:lnTo>
                  <a:pt x="0" y="0"/>
                </a:lnTo>
                <a:close/>
              </a:path>
            </a:pathLst>
          </a:custGeom>
          <a:blipFill>
            <a:blip r:embed="rId2"/>
            <a:stretch>
              <a:fillRect/>
            </a:stretch>
          </a:blipFill>
        </p:spPr>
        <p:txBody>
          <a:bodyPr/>
          <a:lstStyle/>
          <a:p>
            <a:endParaRPr lang="en-GB" dirty="0"/>
          </a:p>
        </p:txBody>
      </p:sp>
      <p:sp>
        <p:nvSpPr>
          <p:cNvPr id="3" name="Freeform 3"/>
          <p:cNvSpPr/>
          <p:nvPr/>
        </p:nvSpPr>
        <p:spPr>
          <a:xfrm>
            <a:off x="15465109" y="8258228"/>
            <a:ext cx="2822891" cy="2122208"/>
          </a:xfrm>
          <a:custGeom>
            <a:avLst/>
            <a:gdLst/>
            <a:ahLst/>
            <a:cxnLst/>
            <a:rect l="l" t="t" r="r" b="b"/>
            <a:pathLst>
              <a:path w="2822891" h="2122208">
                <a:moveTo>
                  <a:pt x="0" y="0"/>
                </a:moveTo>
                <a:lnTo>
                  <a:pt x="2822891" y="0"/>
                </a:lnTo>
                <a:lnTo>
                  <a:pt x="2822891" y="2122208"/>
                </a:lnTo>
                <a:lnTo>
                  <a:pt x="0" y="2122208"/>
                </a:lnTo>
                <a:lnTo>
                  <a:pt x="0" y="0"/>
                </a:lnTo>
                <a:close/>
              </a:path>
            </a:pathLst>
          </a:custGeom>
          <a:blipFill>
            <a:blip r:embed="rId3"/>
            <a:stretch>
              <a:fillRect l="-6383" r="-6383"/>
            </a:stretch>
          </a:blipFill>
        </p:spPr>
        <p:txBody>
          <a:bodyPr/>
          <a:lstStyle/>
          <a:p>
            <a:endParaRPr lang="en-GB"/>
          </a:p>
        </p:txBody>
      </p:sp>
      <p:sp>
        <p:nvSpPr>
          <p:cNvPr id="4" name="AutoShape 4"/>
          <p:cNvSpPr/>
          <p:nvPr/>
        </p:nvSpPr>
        <p:spPr>
          <a:xfrm flipV="1">
            <a:off x="1794490" y="1028700"/>
            <a:ext cx="0" cy="992007"/>
          </a:xfrm>
          <a:prstGeom prst="line">
            <a:avLst/>
          </a:prstGeom>
          <a:ln w="85725" cap="flat">
            <a:solidFill>
              <a:srgbClr val="101010"/>
            </a:solidFill>
            <a:prstDash val="solid"/>
            <a:headEnd type="none" w="sm" len="sm"/>
            <a:tailEnd type="none" w="sm" len="sm"/>
          </a:ln>
        </p:spPr>
        <p:txBody>
          <a:bodyPr/>
          <a:lstStyle/>
          <a:p>
            <a:endParaRPr lang="en-GB"/>
          </a:p>
        </p:txBody>
      </p:sp>
      <p:sp>
        <p:nvSpPr>
          <p:cNvPr id="5" name="TextBox 5"/>
          <p:cNvSpPr txBox="1"/>
          <p:nvPr/>
        </p:nvSpPr>
        <p:spPr>
          <a:xfrm>
            <a:off x="2083739" y="885825"/>
            <a:ext cx="9346247" cy="1177823"/>
          </a:xfrm>
          <a:prstGeom prst="rect">
            <a:avLst/>
          </a:prstGeom>
        </p:spPr>
        <p:txBody>
          <a:bodyPr wrap="square" lIns="0" tIns="0" rIns="0" bIns="0" rtlCol="0" anchor="t">
            <a:spAutoFit/>
          </a:bodyPr>
          <a:lstStyle/>
          <a:p>
            <a:pPr algn="ctr">
              <a:lnSpc>
                <a:spcPts val="9579"/>
              </a:lnSpc>
            </a:pPr>
            <a:r>
              <a:rPr lang="en-US" sz="6842" dirty="0">
                <a:solidFill>
                  <a:srgbClr val="000000"/>
                </a:solidFill>
                <a:latin typeface="Bellefair"/>
                <a:ea typeface="Bellefair"/>
                <a:cs typeface="Bellefair"/>
                <a:sym typeface="Bellefair"/>
              </a:rPr>
              <a:t>Protecting Your Workforce</a:t>
            </a:r>
          </a:p>
        </p:txBody>
      </p:sp>
      <p:sp>
        <p:nvSpPr>
          <p:cNvPr id="6" name="TextBox 6"/>
          <p:cNvSpPr txBox="1"/>
          <p:nvPr/>
        </p:nvSpPr>
        <p:spPr>
          <a:xfrm>
            <a:off x="2298118" y="3480680"/>
            <a:ext cx="13904551" cy="4744889"/>
          </a:xfrm>
          <a:prstGeom prst="rect">
            <a:avLst/>
          </a:prstGeom>
        </p:spPr>
        <p:txBody>
          <a:bodyPr lIns="0" tIns="0" rIns="0" bIns="0" rtlCol="0" anchor="t">
            <a:spAutoFit/>
          </a:bodyPr>
          <a:lstStyle/>
          <a:p>
            <a:pPr algn="just">
              <a:lnSpc>
                <a:spcPts val="3680"/>
              </a:lnSpc>
            </a:pPr>
            <a:r>
              <a:rPr lang="en-US" sz="3200" dirty="0">
                <a:solidFill>
                  <a:srgbClr val="000000"/>
                </a:solidFill>
                <a:latin typeface="Montserrat"/>
                <a:ea typeface="Montserrat"/>
                <a:cs typeface="Montserrat"/>
                <a:sym typeface="Montserrat"/>
              </a:rPr>
              <a:t>Sponsor </a:t>
            </a:r>
            <a:r>
              <a:rPr lang="en-US" sz="3200" dirty="0" err="1">
                <a:solidFill>
                  <a:srgbClr val="000000"/>
                </a:solidFill>
                <a:latin typeface="Montserrat"/>
                <a:ea typeface="Montserrat"/>
                <a:cs typeface="Montserrat"/>
                <a:sym typeface="Montserrat"/>
              </a:rPr>
              <a:t>licences</a:t>
            </a:r>
            <a:r>
              <a:rPr lang="en-US" sz="3200" dirty="0">
                <a:solidFill>
                  <a:srgbClr val="000000"/>
                </a:solidFill>
                <a:latin typeface="Montserrat"/>
                <a:ea typeface="Montserrat"/>
                <a:cs typeface="Montserrat"/>
                <a:sym typeface="Montserrat"/>
              </a:rPr>
              <a:t> have become one of the most valuable assets for care providers.</a:t>
            </a:r>
          </a:p>
          <a:p>
            <a:pPr algn="just">
              <a:lnSpc>
                <a:spcPts val="3680"/>
              </a:lnSpc>
            </a:pPr>
            <a:endParaRPr lang="en-US" sz="3200" dirty="0">
              <a:solidFill>
                <a:srgbClr val="000000"/>
              </a:solidFill>
              <a:latin typeface="Montserrat"/>
              <a:ea typeface="Montserrat"/>
              <a:cs typeface="Montserrat"/>
              <a:sym typeface="Montserrat"/>
            </a:endParaRPr>
          </a:p>
          <a:p>
            <a:pPr algn="just">
              <a:lnSpc>
                <a:spcPts val="3680"/>
              </a:lnSpc>
            </a:pPr>
            <a:r>
              <a:rPr lang="en-US" sz="3200" dirty="0">
                <a:solidFill>
                  <a:srgbClr val="000000"/>
                </a:solidFill>
                <a:latin typeface="Montserrat"/>
                <a:ea typeface="Montserrat"/>
                <a:cs typeface="Montserrat"/>
                <a:sym typeface="Montserrat"/>
              </a:rPr>
              <a:t>Today's webinar explains:</a:t>
            </a:r>
          </a:p>
          <a:p>
            <a:pPr algn="just">
              <a:lnSpc>
                <a:spcPts val="3680"/>
              </a:lnSpc>
            </a:pPr>
            <a:endParaRPr lang="en-US" sz="3200" dirty="0">
              <a:solidFill>
                <a:srgbClr val="000000"/>
              </a:solidFill>
              <a:latin typeface="Montserrat"/>
              <a:ea typeface="Montserrat"/>
              <a:cs typeface="Montserrat"/>
              <a:sym typeface="Montserrat"/>
            </a:endParaRPr>
          </a:p>
          <a:p>
            <a:pPr marL="457200" indent="-457200" algn="just">
              <a:lnSpc>
                <a:spcPts val="3680"/>
              </a:lnSpc>
              <a:buFont typeface="Arial" panose="020B0604020202020204" pitchFamily="34" charset="0"/>
              <a:buChar char="•"/>
            </a:pPr>
            <a:r>
              <a:rPr lang="en-US" sz="3200" dirty="0">
                <a:solidFill>
                  <a:srgbClr val="000000"/>
                </a:solidFill>
                <a:latin typeface="Montserrat"/>
                <a:ea typeface="Montserrat"/>
                <a:cs typeface="Montserrat"/>
                <a:sym typeface="Montserrat"/>
              </a:rPr>
              <a:t>Why UKVI suspends </a:t>
            </a:r>
            <a:r>
              <a:rPr lang="en-US" sz="3200" dirty="0" err="1">
                <a:solidFill>
                  <a:srgbClr val="000000"/>
                </a:solidFill>
                <a:latin typeface="Montserrat"/>
                <a:ea typeface="Montserrat"/>
                <a:cs typeface="Montserrat"/>
                <a:sym typeface="Montserrat"/>
              </a:rPr>
              <a:t>licences</a:t>
            </a:r>
            <a:endParaRPr lang="en-US" sz="3200" dirty="0">
              <a:solidFill>
                <a:srgbClr val="000000"/>
              </a:solidFill>
              <a:latin typeface="Montserrat"/>
              <a:ea typeface="Montserrat"/>
              <a:cs typeface="Montserrat"/>
              <a:sym typeface="Montserrat"/>
            </a:endParaRPr>
          </a:p>
          <a:p>
            <a:pPr marL="457200" indent="-457200" algn="just">
              <a:lnSpc>
                <a:spcPts val="3680"/>
              </a:lnSpc>
              <a:buFont typeface="Arial" panose="020B0604020202020204" pitchFamily="34" charset="0"/>
              <a:buChar char="•"/>
            </a:pPr>
            <a:r>
              <a:rPr lang="en-US" sz="3200" dirty="0">
                <a:solidFill>
                  <a:srgbClr val="000000"/>
                </a:solidFill>
                <a:latin typeface="Montserrat"/>
                <a:ea typeface="Montserrat"/>
                <a:cs typeface="Montserrat"/>
                <a:sym typeface="Montserrat"/>
              </a:rPr>
              <a:t>Why </a:t>
            </a:r>
            <a:r>
              <a:rPr lang="en-US" sz="3200" dirty="0" err="1">
                <a:solidFill>
                  <a:srgbClr val="000000"/>
                </a:solidFill>
                <a:latin typeface="Montserrat"/>
                <a:ea typeface="Montserrat"/>
                <a:cs typeface="Montserrat"/>
                <a:sym typeface="Montserrat"/>
              </a:rPr>
              <a:t>licences</a:t>
            </a:r>
            <a:r>
              <a:rPr lang="en-US" sz="3200" dirty="0">
                <a:solidFill>
                  <a:srgbClr val="000000"/>
                </a:solidFill>
                <a:latin typeface="Montserrat"/>
                <a:ea typeface="Montserrat"/>
                <a:cs typeface="Montserrat"/>
                <a:sym typeface="Montserrat"/>
              </a:rPr>
              <a:t> are revoked</a:t>
            </a:r>
          </a:p>
          <a:p>
            <a:pPr marL="457200" indent="-457200" algn="just">
              <a:lnSpc>
                <a:spcPts val="3680"/>
              </a:lnSpc>
              <a:buFont typeface="Arial" panose="020B0604020202020204" pitchFamily="34" charset="0"/>
              <a:buChar char="•"/>
            </a:pPr>
            <a:r>
              <a:rPr lang="en-US" sz="3200" dirty="0">
                <a:solidFill>
                  <a:srgbClr val="000000"/>
                </a:solidFill>
                <a:latin typeface="Montserrat"/>
                <a:ea typeface="Montserrat"/>
                <a:cs typeface="Montserrat"/>
                <a:sym typeface="Montserrat"/>
              </a:rPr>
              <a:t>What happens afterwards</a:t>
            </a:r>
          </a:p>
          <a:p>
            <a:pPr marL="457200" indent="-457200" algn="just">
              <a:lnSpc>
                <a:spcPts val="3680"/>
              </a:lnSpc>
              <a:buFont typeface="Arial" panose="020B0604020202020204" pitchFamily="34" charset="0"/>
              <a:buChar char="•"/>
            </a:pPr>
            <a:r>
              <a:rPr lang="en-US" sz="3200" dirty="0">
                <a:solidFill>
                  <a:srgbClr val="000000"/>
                </a:solidFill>
                <a:latin typeface="Montserrat"/>
                <a:ea typeface="Montserrat"/>
                <a:cs typeface="Montserrat"/>
                <a:sym typeface="Montserrat"/>
              </a:rPr>
              <a:t>How to avoid enforcement action</a:t>
            </a:r>
          </a:p>
          <a:p>
            <a:pPr marL="457200" indent="-457200" algn="just">
              <a:lnSpc>
                <a:spcPts val="3680"/>
              </a:lnSpc>
              <a:buFont typeface="Arial" panose="020B0604020202020204" pitchFamily="34" charset="0"/>
              <a:buChar char="•"/>
            </a:pPr>
            <a:r>
              <a:rPr lang="en-US" sz="3200" dirty="0">
                <a:solidFill>
                  <a:srgbClr val="000000"/>
                </a:solidFill>
                <a:latin typeface="Montserrat"/>
                <a:ea typeface="Montserrat"/>
                <a:cs typeface="Montserrat"/>
                <a:sym typeface="Montserrat"/>
              </a:rPr>
              <a:t>Best practice for care providers</a:t>
            </a:r>
            <a:endParaRPr lang="en-US" sz="3200" b="1" dirty="0">
              <a:solidFill>
                <a:srgbClr val="000000"/>
              </a:solidFill>
              <a:latin typeface="Montserrat Bold"/>
              <a:ea typeface="Montserrat Bold"/>
              <a:cs typeface="Montserrat Bold"/>
              <a:sym typeface="Montserrat Bold"/>
            </a:endParaRPr>
          </a:p>
        </p:txBody>
      </p:sp>
      <p:sp>
        <p:nvSpPr>
          <p:cNvPr id="8" name="Freeform 8"/>
          <p:cNvSpPr/>
          <p:nvPr/>
        </p:nvSpPr>
        <p:spPr>
          <a:xfrm>
            <a:off x="1539812" y="3566041"/>
            <a:ext cx="509358" cy="744947"/>
          </a:xfrm>
          <a:custGeom>
            <a:avLst/>
            <a:gdLst/>
            <a:ahLst/>
            <a:cxnLst/>
            <a:rect l="l" t="t" r="r" b="b"/>
            <a:pathLst>
              <a:path w="509358" h="744947">
                <a:moveTo>
                  <a:pt x="0" y="0"/>
                </a:moveTo>
                <a:lnTo>
                  <a:pt x="509357" y="0"/>
                </a:lnTo>
                <a:lnTo>
                  <a:pt x="509357" y="744948"/>
                </a:lnTo>
                <a:lnTo>
                  <a:pt x="0" y="74494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9" name="Freeform 9"/>
          <p:cNvSpPr/>
          <p:nvPr/>
        </p:nvSpPr>
        <p:spPr>
          <a:xfrm>
            <a:off x="1499128" y="4777520"/>
            <a:ext cx="509358" cy="744947"/>
          </a:xfrm>
          <a:custGeom>
            <a:avLst/>
            <a:gdLst/>
            <a:ahLst/>
            <a:cxnLst/>
            <a:rect l="l" t="t" r="r" b="b"/>
            <a:pathLst>
              <a:path w="509358" h="744947">
                <a:moveTo>
                  <a:pt x="0" y="0"/>
                </a:moveTo>
                <a:lnTo>
                  <a:pt x="509357" y="0"/>
                </a:lnTo>
                <a:lnTo>
                  <a:pt x="509357" y="744947"/>
                </a:lnTo>
                <a:lnTo>
                  <a:pt x="0" y="74494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01010"/>
        </a:solidFill>
        <a:effectLst/>
      </p:bgPr>
    </p:bg>
    <p:spTree>
      <p:nvGrpSpPr>
        <p:cNvPr id="1" name="">
          <a:extLst>
            <a:ext uri="{FF2B5EF4-FFF2-40B4-BE49-F238E27FC236}">
              <a16:creationId xmlns:a16="http://schemas.microsoft.com/office/drawing/2014/main" id="{B55AA4E1-A809-FCDE-9C1F-4B2080972D2F}"/>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2E1A0A7-5D15-B45E-E4FC-977EA71B8009}"/>
              </a:ext>
            </a:extLst>
          </p:cNvPr>
          <p:cNvSpPr/>
          <p:nvPr/>
        </p:nvSpPr>
        <p:spPr>
          <a:xfrm>
            <a:off x="-685800" y="-208635"/>
            <a:ext cx="19305359" cy="11295735"/>
          </a:xfrm>
          <a:custGeom>
            <a:avLst/>
            <a:gdLst/>
            <a:ahLst/>
            <a:cxnLst/>
            <a:rect l="l" t="t" r="r" b="b"/>
            <a:pathLst>
              <a:path w="18738329" h="10704271">
                <a:moveTo>
                  <a:pt x="0" y="0"/>
                </a:moveTo>
                <a:lnTo>
                  <a:pt x="18738329" y="0"/>
                </a:lnTo>
                <a:lnTo>
                  <a:pt x="18738329" y="10704270"/>
                </a:lnTo>
                <a:lnTo>
                  <a:pt x="0" y="10704270"/>
                </a:lnTo>
                <a:lnTo>
                  <a:pt x="0" y="0"/>
                </a:lnTo>
                <a:close/>
              </a:path>
            </a:pathLst>
          </a:custGeom>
          <a:blipFill>
            <a:blip r:embed="rId2"/>
            <a:stretch>
              <a:fillRect/>
            </a:stretch>
          </a:blipFill>
        </p:spPr>
        <p:txBody>
          <a:bodyPr/>
          <a:lstStyle/>
          <a:p>
            <a:endParaRPr lang="en-GB" dirty="0"/>
          </a:p>
        </p:txBody>
      </p:sp>
      <p:sp>
        <p:nvSpPr>
          <p:cNvPr id="3" name="Freeform 3">
            <a:extLst>
              <a:ext uri="{FF2B5EF4-FFF2-40B4-BE49-F238E27FC236}">
                <a16:creationId xmlns:a16="http://schemas.microsoft.com/office/drawing/2014/main" id="{43C65311-03C8-4198-BAD4-5C3064A5169D}"/>
              </a:ext>
            </a:extLst>
          </p:cNvPr>
          <p:cNvSpPr/>
          <p:nvPr/>
        </p:nvSpPr>
        <p:spPr>
          <a:xfrm>
            <a:off x="15465109" y="8258228"/>
            <a:ext cx="2822891" cy="2122208"/>
          </a:xfrm>
          <a:custGeom>
            <a:avLst/>
            <a:gdLst/>
            <a:ahLst/>
            <a:cxnLst/>
            <a:rect l="l" t="t" r="r" b="b"/>
            <a:pathLst>
              <a:path w="2822891" h="2122208">
                <a:moveTo>
                  <a:pt x="0" y="0"/>
                </a:moveTo>
                <a:lnTo>
                  <a:pt x="2822891" y="0"/>
                </a:lnTo>
                <a:lnTo>
                  <a:pt x="2822891" y="2122208"/>
                </a:lnTo>
                <a:lnTo>
                  <a:pt x="0" y="2122208"/>
                </a:lnTo>
                <a:lnTo>
                  <a:pt x="0" y="0"/>
                </a:lnTo>
                <a:close/>
              </a:path>
            </a:pathLst>
          </a:custGeom>
          <a:blipFill>
            <a:blip r:embed="rId3"/>
            <a:stretch>
              <a:fillRect l="-6383" r="-6383"/>
            </a:stretch>
          </a:blipFill>
        </p:spPr>
        <p:txBody>
          <a:bodyPr/>
          <a:lstStyle/>
          <a:p>
            <a:endParaRPr lang="en-GB"/>
          </a:p>
        </p:txBody>
      </p:sp>
      <p:sp>
        <p:nvSpPr>
          <p:cNvPr id="4" name="AutoShape 4">
            <a:extLst>
              <a:ext uri="{FF2B5EF4-FFF2-40B4-BE49-F238E27FC236}">
                <a16:creationId xmlns:a16="http://schemas.microsoft.com/office/drawing/2014/main" id="{633AA3A9-6214-A0A0-8A99-640E3D7A9288}"/>
              </a:ext>
            </a:extLst>
          </p:cNvPr>
          <p:cNvSpPr/>
          <p:nvPr/>
        </p:nvSpPr>
        <p:spPr>
          <a:xfrm flipV="1">
            <a:off x="1794490" y="1028700"/>
            <a:ext cx="0" cy="992007"/>
          </a:xfrm>
          <a:prstGeom prst="line">
            <a:avLst/>
          </a:prstGeom>
          <a:ln w="85725" cap="flat">
            <a:solidFill>
              <a:srgbClr val="101010"/>
            </a:solidFill>
            <a:prstDash val="solid"/>
            <a:headEnd type="none" w="sm" len="sm"/>
            <a:tailEnd type="none" w="sm" len="sm"/>
          </a:ln>
        </p:spPr>
        <p:txBody>
          <a:bodyPr/>
          <a:lstStyle/>
          <a:p>
            <a:endParaRPr lang="en-GB"/>
          </a:p>
        </p:txBody>
      </p:sp>
      <p:sp>
        <p:nvSpPr>
          <p:cNvPr id="5" name="TextBox 5">
            <a:extLst>
              <a:ext uri="{FF2B5EF4-FFF2-40B4-BE49-F238E27FC236}">
                <a16:creationId xmlns:a16="http://schemas.microsoft.com/office/drawing/2014/main" id="{519CCB09-3CD9-9B12-C981-597B26DED6B7}"/>
              </a:ext>
            </a:extLst>
          </p:cNvPr>
          <p:cNvSpPr txBox="1"/>
          <p:nvPr/>
        </p:nvSpPr>
        <p:spPr>
          <a:xfrm>
            <a:off x="2083739" y="885826"/>
            <a:ext cx="12851461" cy="1177823"/>
          </a:xfrm>
          <a:prstGeom prst="rect">
            <a:avLst/>
          </a:prstGeom>
        </p:spPr>
        <p:txBody>
          <a:bodyPr wrap="square" lIns="0" tIns="0" rIns="0" bIns="0" rtlCol="0" anchor="t">
            <a:spAutoFit/>
          </a:bodyPr>
          <a:lstStyle/>
          <a:p>
            <a:pPr algn="ctr">
              <a:lnSpc>
                <a:spcPts val="9579"/>
              </a:lnSpc>
            </a:pPr>
            <a:r>
              <a:rPr lang="en-US" sz="6842" dirty="0">
                <a:solidFill>
                  <a:srgbClr val="000000"/>
                </a:solidFill>
                <a:latin typeface="Bellefair"/>
                <a:ea typeface="Bellefair"/>
                <a:cs typeface="Bellefair"/>
                <a:sym typeface="Bellefair"/>
              </a:rPr>
              <a:t>Why UKVI is Increasing Enforcement</a:t>
            </a:r>
          </a:p>
        </p:txBody>
      </p:sp>
      <p:sp>
        <p:nvSpPr>
          <p:cNvPr id="6" name="TextBox 6">
            <a:extLst>
              <a:ext uri="{FF2B5EF4-FFF2-40B4-BE49-F238E27FC236}">
                <a16:creationId xmlns:a16="http://schemas.microsoft.com/office/drawing/2014/main" id="{3AA824E7-D5E4-2CEC-49FE-853E7143B9C8}"/>
              </a:ext>
            </a:extLst>
          </p:cNvPr>
          <p:cNvSpPr txBox="1"/>
          <p:nvPr/>
        </p:nvSpPr>
        <p:spPr>
          <a:xfrm>
            <a:off x="2298118" y="3480680"/>
            <a:ext cx="13904551" cy="6168355"/>
          </a:xfrm>
          <a:prstGeom prst="rect">
            <a:avLst/>
          </a:prstGeom>
        </p:spPr>
        <p:txBody>
          <a:bodyPr lIns="0" tIns="0" rIns="0" bIns="0" rtlCol="0" anchor="t">
            <a:spAutoFit/>
          </a:bodyPr>
          <a:lstStyle/>
          <a:p>
            <a:pPr algn="just">
              <a:lnSpc>
                <a:spcPts val="3680"/>
              </a:lnSpc>
            </a:pPr>
            <a:r>
              <a:rPr lang="en-US" sz="3200" dirty="0">
                <a:solidFill>
                  <a:srgbClr val="000000"/>
                </a:solidFill>
                <a:latin typeface="Montserrat"/>
                <a:ea typeface="Montserrat"/>
                <a:cs typeface="Montserrat"/>
                <a:sym typeface="Montserrat"/>
              </a:rPr>
              <a:t>The Home Office has significantly increased compliance activity across the care sector.</a:t>
            </a:r>
          </a:p>
          <a:p>
            <a:pPr algn="just">
              <a:lnSpc>
                <a:spcPts val="3680"/>
              </a:lnSpc>
            </a:pPr>
            <a:endParaRPr lang="en-US" sz="3200" dirty="0">
              <a:solidFill>
                <a:srgbClr val="000000"/>
              </a:solidFill>
              <a:latin typeface="Montserrat"/>
              <a:ea typeface="Montserrat"/>
              <a:cs typeface="Montserrat"/>
              <a:sym typeface="Montserrat"/>
            </a:endParaRPr>
          </a:p>
          <a:p>
            <a:pPr algn="just">
              <a:lnSpc>
                <a:spcPts val="3680"/>
              </a:lnSpc>
            </a:pPr>
            <a:r>
              <a:rPr lang="en-US" sz="3200" dirty="0">
                <a:solidFill>
                  <a:srgbClr val="000000"/>
                </a:solidFill>
                <a:latin typeface="Montserrat"/>
                <a:ea typeface="Montserrat"/>
                <a:cs typeface="Montserrat"/>
                <a:sym typeface="Montserrat"/>
              </a:rPr>
              <a:t>Reasons include:</a:t>
            </a:r>
          </a:p>
          <a:p>
            <a:pPr algn="just">
              <a:lnSpc>
                <a:spcPts val="3680"/>
              </a:lnSpc>
            </a:pPr>
            <a:endParaRPr lang="en-US" sz="3200" dirty="0">
              <a:solidFill>
                <a:srgbClr val="000000"/>
              </a:solidFill>
              <a:latin typeface="Montserrat"/>
              <a:ea typeface="Montserrat"/>
              <a:cs typeface="Montserrat"/>
              <a:sym typeface="Montserrat"/>
            </a:endParaRPr>
          </a:p>
          <a:p>
            <a:pPr algn="just">
              <a:lnSpc>
                <a:spcPts val="3680"/>
              </a:lnSpc>
            </a:pPr>
            <a:r>
              <a:rPr lang="en-US" sz="3200" dirty="0">
                <a:solidFill>
                  <a:srgbClr val="000000"/>
                </a:solidFill>
                <a:latin typeface="Montserrat"/>
                <a:ea typeface="Montserrat"/>
                <a:cs typeface="Montserrat"/>
                <a:sym typeface="Montserrat"/>
              </a:rPr>
              <a:t>• Abuse of the Skilled Worker route</a:t>
            </a:r>
          </a:p>
          <a:p>
            <a:pPr algn="just">
              <a:lnSpc>
                <a:spcPts val="3680"/>
              </a:lnSpc>
            </a:pPr>
            <a:r>
              <a:rPr lang="en-US" sz="3200" dirty="0">
                <a:solidFill>
                  <a:srgbClr val="000000"/>
                </a:solidFill>
                <a:latin typeface="Montserrat"/>
                <a:ea typeface="Montserrat"/>
                <a:cs typeface="Montserrat"/>
                <a:sym typeface="Montserrat"/>
              </a:rPr>
              <a:t>• Worker exploitation</a:t>
            </a:r>
          </a:p>
          <a:p>
            <a:pPr algn="just">
              <a:lnSpc>
                <a:spcPts val="3680"/>
              </a:lnSpc>
            </a:pPr>
            <a:r>
              <a:rPr lang="en-US" sz="3200" dirty="0">
                <a:solidFill>
                  <a:srgbClr val="000000"/>
                </a:solidFill>
                <a:latin typeface="Montserrat"/>
                <a:ea typeface="Montserrat"/>
                <a:cs typeface="Montserrat"/>
                <a:sym typeface="Montserrat"/>
              </a:rPr>
              <a:t>• False vacancies</a:t>
            </a:r>
          </a:p>
          <a:p>
            <a:pPr algn="just">
              <a:lnSpc>
                <a:spcPts val="3680"/>
              </a:lnSpc>
            </a:pPr>
            <a:r>
              <a:rPr lang="en-US" sz="3200" dirty="0">
                <a:solidFill>
                  <a:srgbClr val="000000"/>
                </a:solidFill>
                <a:latin typeface="Montserrat"/>
                <a:ea typeface="Montserrat"/>
                <a:cs typeface="Montserrat"/>
                <a:sym typeface="Montserrat"/>
              </a:rPr>
              <a:t>• Poor record keeping</a:t>
            </a:r>
          </a:p>
          <a:p>
            <a:pPr algn="just">
              <a:lnSpc>
                <a:spcPts val="3680"/>
              </a:lnSpc>
            </a:pPr>
            <a:r>
              <a:rPr lang="en-US" sz="3200" dirty="0">
                <a:solidFill>
                  <a:srgbClr val="000000"/>
                </a:solidFill>
                <a:latin typeface="Montserrat"/>
                <a:ea typeface="Montserrat"/>
                <a:cs typeface="Montserrat"/>
                <a:sym typeface="Montserrat"/>
              </a:rPr>
              <a:t>• Salary non-compliance</a:t>
            </a:r>
          </a:p>
          <a:p>
            <a:pPr algn="just">
              <a:lnSpc>
                <a:spcPts val="3680"/>
              </a:lnSpc>
            </a:pPr>
            <a:r>
              <a:rPr lang="en-US" sz="3200" dirty="0">
                <a:solidFill>
                  <a:srgbClr val="000000"/>
                </a:solidFill>
                <a:latin typeface="Montserrat"/>
                <a:ea typeface="Montserrat"/>
                <a:cs typeface="Montserrat"/>
                <a:sym typeface="Montserrat"/>
              </a:rPr>
              <a:t>• Illegal working</a:t>
            </a:r>
          </a:p>
          <a:p>
            <a:pPr algn="just">
              <a:lnSpc>
                <a:spcPts val="3680"/>
              </a:lnSpc>
            </a:pPr>
            <a:endParaRPr lang="en-US" sz="3200" dirty="0">
              <a:solidFill>
                <a:srgbClr val="000000"/>
              </a:solidFill>
              <a:latin typeface="Montserrat"/>
              <a:ea typeface="Montserrat"/>
              <a:cs typeface="Montserrat"/>
              <a:sym typeface="Montserrat"/>
            </a:endParaRPr>
          </a:p>
          <a:p>
            <a:pPr algn="just">
              <a:lnSpc>
                <a:spcPts val="3680"/>
              </a:lnSpc>
            </a:pPr>
            <a:endParaRPr lang="en-US" sz="3200" b="1" dirty="0">
              <a:solidFill>
                <a:srgbClr val="000000"/>
              </a:solidFill>
              <a:latin typeface="Montserrat Bold"/>
              <a:ea typeface="Montserrat Bold"/>
              <a:cs typeface="Montserrat Bold"/>
              <a:sym typeface="Montserrat Bold"/>
            </a:endParaRPr>
          </a:p>
        </p:txBody>
      </p:sp>
      <p:sp>
        <p:nvSpPr>
          <p:cNvPr id="8" name="Freeform 8">
            <a:extLst>
              <a:ext uri="{FF2B5EF4-FFF2-40B4-BE49-F238E27FC236}">
                <a16:creationId xmlns:a16="http://schemas.microsoft.com/office/drawing/2014/main" id="{C0AFB489-B898-DF04-75FD-33D688C371B0}"/>
              </a:ext>
            </a:extLst>
          </p:cNvPr>
          <p:cNvSpPr/>
          <p:nvPr/>
        </p:nvSpPr>
        <p:spPr>
          <a:xfrm>
            <a:off x="1539812" y="3566041"/>
            <a:ext cx="509358" cy="744947"/>
          </a:xfrm>
          <a:custGeom>
            <a:avLst/>
            <a:gdLst/>
            <a:ahLst/>
            <a:cxnLst/>
            <a:rect l="l" t="t" r="r" b="b"/>
            <a:pathLst>
              <a:path w="509358" h="744947">
                <a:moveTo>
                  <a:pt x="0" y="0"/>
                </a:moveTo>
                <a:lnTo>
                  <a:pt x="509357" y="0"/>
                </a:lnTo>
                <a:lnTo>
                  <a:pt x="509357" y="744948"/>
                </a:lnTo>
                <a:lnTo>
                  <a:pt x="0" y="74494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9" name="Freeform 9">
            <a:extLst>
              <a:ext uri="{FF2B5EF4-FFF2-40B4-BE49-F238E27FC236}">
                <a16:creationId xmlns:a16="http://schemas.microsoft.com/office/drawing/2014/main" id="{0598DF79-242F-900B-2862-500AABEA139C}"/>
              </a:ext>
            </a:extLst>
          </p:cNvPr>
          <p:cNvSpPr/>
          <p:nvPr/>
        </p:nvSpPr>
        <p:spPr>
          <a:xfrm>
            <a:off x="1499128" y="4777520"/>
            <a:ext cx="509358" cy="744947"/>
          </a:xfrm>
          <a:custGeom>
            <a:avLst/>
            <a:gdLst/>
            <a:ahLst/>
            <a:cxnLst/>
            <a:rect l="l" t="t" r="r" b="b"/>
            <a:pathLst>
              <a:path w="509358" h="744947">
                <a:moveTo>
                  <a:pt x="0" y="0"/>
                </a:moveTo>
                <a:lnTo>
                  <a:pt x="509357" y="0"/>
                </a:lnTo>
                <a:lnTo>
                  <a:pt x="509357" y="744947"/>
                </a:lnTo>
                <a:lnTo>
                  <a:pt x="0" y="74494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Tree>
    <p:extLst>
      <p:ext uri="{BB962C8B-B14F-4D97-AF65-F5344CB8AC3E}">
        <p14:creationId xmlns:p14="http://schemas.microsoft.com/office/powerpoint/2010/main" val="5957540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101010"/>
        </a:solidFill>
        <a:effectLst/>
      </p:bgPr>
    </p:bg>
    <p:spTree>
      <p:nvGrpSpPr>
        <p:cNvPr id="1" name="">
          <a:extLst>
            <a:ext uri="{FF2B5EF4-FFF2-40B4-BE49-F238E27FC236}">
              <a16:creationId xmlns:a16="http://schemas.microsoft.com/office/drawing/2014/main" id="{5D47918D-F7E7-94C0-1E4D-336D060E6CF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C1133AD-1FBE-B06E-28BA-0C0FA08D6671}"/>
              </a:ext>
            </a:extLst>
          </p:cNvPr>
          <p:cNvSpPr/>
          <p:nvPr/>
        </p:nvSpPr>
        <p:spPr>
          <a:xfrm>
            <a:off x="-381000" y="-208635"/>
            <a:ext cx="19000559" cy="11371935"/>
          </a:xfrm>
          <a:custGeom>
            <a:avLst/>
            <a:gdLst/>
            <a:ahLst/>
            <a:cxnLst/>
            <a:rect l="l" t="t" r="r" b="b"/>
            <a:pathLst>
              <a:path w="18738329" h="10704271">
                <a:moveTo>
                  <a:pt x="0" y="0"/>
                </a:moveTo>
                <a:lnTo>
                  <a:pt x="18738329" y="0"/>
                </a:lnTo>
                <a:lnTo>
                  <a:pt x="18738329" y="10704270"/>
                </a:lnTo>
                <a:lnTo>
                  <a:pt x="0" y="10704270"/>
                </a:lnTo>
                <a:lnTo>
                  <a:pt x="0" y="0"/>
                </a:lnTo>
                <a:close/>
              </a:path>
            </a:pathLst>
          </a:custGeom>
          <a:blipFill>
            <a:blip r:embed="rId2"/>
            <a:stretch>
              <a:fillRect/>
            </a:stretch>
          </a:blipFill>
        </p:spPr>
        <p:txBody>
          <a:bodyPr/>
          <a:lstStyle/>
          <a:p>
            <a:endParaRPr lang="en-GB" dirty="0"/>
          </a:p>
        </p:txBody>
      </p:sp>
      <p:sp>
        <p:nvSpPr>
          <p:cNvPr id="3" name="Freeform 3">
            <a:extLst>
              <a:ext uri="{FF2B5EF4-FFF2-40B4-BE49-F238E27FC236}">
                <a16:creationId xmlns:a16="http://schemas.microsoft.com/office/drawing/2014/main" id="{924A8D2E-A61D-A6BE-F2A9-DFD5C02DEE06}"/>
              </a:ext>
            </a:extLst>
          </p:cNvPr>
          <p:cNvSpPr/>
          <p:nvPr/>
        </p:nvSpPr>
        <p:spPr>
          <a:xfrm>
            <a:off x="15465109" y="8258228"/>
            <a:ext cx="2822891" cy="2122208"/>
          </a:xfrm>
          <a:custGeom>
            <a:avLst/>
            <a:gdLst/>
            <a:ahLst/>
            <a:cxnLst/>
            <a:rect l="l" t="t" r="r" b="b"/>
            <a:pathLst>
              <a:path w="2822891" h="2122208">
                <a:moveTo>
                  <a:pt x="0" y="0"/>
                </a:moveTo>
                <a:lnTo>
                  <a:pt x="2822891" y="0"/>
                </a:lnTo>
                <a:lnTo>
                  <a:pt x="2822891" y="2122208"/>
                </a:lnTo>
                <a:lnTo>
                  <a:pt x="0" y="2122208"/>
                </a:lnTo>
                <a:lnTo>
                  <a:pt x="0" y="0"/>
                </a:lnTo>
                <a:close/>
              </a:path>
            </a:pathLst>
          </a:custGeom>
          <a:blipFill>
            <a:blip r:embed="rId3"/>
            <a:stretch>
              <a:fillRect l="-6383" r="-6383"/>
            </a:stretch>
          </a:blipFill>
        </p:spPr>
        <p:txBody>
          <a:bodyPr/>
          <a:lstStyle/>
          <a:p>
            <a:endParaRPr lang="en-GB"/>
          </a:p>
        </p:txBody>
      </p:sp>
      <p:sp>
        <p:nvSpPr>
          <p:cNvPr id="4" name="AutoShape 4">
            <a:extLst>
              <a:ext uri="{FF2B5EF4-FFF2-40B4-BE49-F238E27FC236}">
                <a16:creationId xmlns:a16="http://schemas.microsoft.com/office/drawing/2014/main" id="{E8178A9A-F043-AFE5-A3FA-8C10EFFFCFC9}"/>
              </a:ext>
            </a:extLst>
          </p:cNvPr>
          <p:cNvSpPr/>
          <p:nvPr/>
        </p:nvSpPr>
        <p:spPr>
          <a:xfrm flipV="1">
            <a:off x="1794490" y="1028700"/>
            <a:ext cx="0" cy="992007"/>
          </a:xfrm>
          <a:prstGeom prst="line">
            <a:avLst/>
          </a:prstGeom>
          <a:ln w="85725" cap="flat">
            <a:solidFill>
              <a:srgbClr val="101010"/>
            </a:solidFill>
            <a:prstDash val="solid"/>
            <a:headEnd type="none" w="sm" len="sm"/>
            <a:tailEnd type="none" w="sm" len="sm"/>
          </a:ln>
        </p:spPr>
        <p:txBody>
          <a:bodyPr/>
          <a:lstStyle/>
          <a:p>
            <a:endParaRPr lang="en-GB"/>
          </a:p>
        </p:txBody>
      </p:sp>
      <p:sp>
        <p:nvSpPr>
          <p:cNvPr id="5" name="TextBox 5">
            <a:extLst>
              <a:ext uri="{FF2B5EF4-FFF2-40B4-BE49-F238E27FC236}">
                <a16:creationId xmlns:a16="http://schemas.microsoft.com/office/drawing/2014/main" id="{DABE0146-2634-CB91-2BB5-C7C3F7A77D7D}"/>
              </a:ext>
            </a:extLst>
          </p:cNvPr>
          <p:cNvSpPr txBox="1"/>
          <p:nvPr/>
        </p:nvSpPr>
        <p:spPr>
          <a:xfrm>
            <a:off x="2083740" y="885826"/>
            <a:ext cx="5993460" cy="1177823"/>
          </a:xfrm>
          <a:prstGeom prst="rect">
            <a:avLst/>
          </a:prstGeom>
        </p:spPr>
        <p:txBody>
          <a:bodyPr wrap="square" lIns="0" tIns="0" rIns="0" bIns="0" rtlCol="0" anchor="t">
            <a:spAutoFit/>
          </a:bodyPr>
          <a:lstStyle/>
          <a:p>
            <a:pPr algn="ctr">
              <a:lnSpc>
                <a:spcPts val="9579"/>
              </a:lnSpc>
            </a:pPr>
            <a:r>
              <a:rPr lang="en-US" sz="6842" dirty="0">
                <a:solidFill>
                  <a:srgbClr val="000000"/>
                </a:solidFill>
                <a:latin typeface="Bellefair"/>
                <a:ea typeface="Bellefair"/>
                <a:cs typeface="Bellefair"/>
                <a:sym typeface="Bellefair"/>
              </a:rPr>
              <a:t>Sponsor Duties</a:t>
            </a:r>
          </a:p>
        </p:txBody>
      </p:sp>
      <p:sp>
        <p:nvSpPr>
          <p:cNvPr id="6" name="TextBox 6">
            <a:extLst>
              <a:ext uri="{FF2B5EF4-FFF2-40B4-BE49-F238E27FC236}">
                <a16:creationId xmlns:a16="http://schemas.microsoft.com/office/drawing/2014/main" id="{304B4BAE-1D08-1FAD-0C10-2D49F82A5239}"/>
              </a:ext>
            </a:extLst>
          </p:cNvPr>
          <p:cNvSpPr txBox="1"/>
          <p:nvPr/>
        </p:nvSpPr>
        <p:spPr>
          <a:xfrm>
            <a:off x="2298118" y="3480680"/>
            <a:ext cx="13904551" cy="8540800"/>
          </a:xfrm>
          <a:prstGeom prst="rect">
            <a:avLst/>
          </a:prstGeom>
        </p:spPr>
        <p:txBody>
          <a:bodyPr lIns="0" tIns="0" rIns="0" bIns="0" rtlCol="0" anchor="t">
            <a:spAutoFit/>
          </a:bodyPr>
          <a:lstStyle/>
          <a:p>
            <a:pPr algn="just">
              <a:lnSpc>
                <a:spcPts val="3680"/>
              </a:lnSpc>
            </a:pPr>
            <a:r>
              <a:rPr lang="en-US" sz="3200" dirty="0">
                <a:solidFill>
                  <a:srgbClr val="000000"/>
                </a:solidFill>
                <a:latin typeface="Montserrat"/>
                <a:ea typeface="Montserrat"/>
                <a:cs typeface="Montserrat"/>
                <a:sym typeface="Montserrat"/>
              </a:rPr>
              <a:t>Every sponsor agrees to comply with strict legal duties.</a:t>
            </a:r>
          </a:p>
          <a:p>
            <a:pPr algn="just">
              <a:lnSpc>
                <a:spcPts val="3680"/>
              </a:lnSpc>
            </a:pPr>
            <a:endParaRPr lang="en-US" sz="3200" dirty="0">
              <a:solidFill>
                <a:srgbClr val="000000"/>
              </a:solidFill>
              <a:latin typeface="Montserrat"/>
              <a:ea typeface="Montserrat"/>
              <a:cs typeface="Montserrat"/>
              <a:sym typeface="Montserrat"/>
            </a:endParaRPr>
          </a:p>
          <a:p>
            <a:pPr algn="just">
              <a:lnSpc>
                <a:spcPts val="3680"/>
              </a:lnSpc>
            </a:pPr>
            <a:endParaRPr lang="en-US" sz="3200" dirty="0">
              <a:solidFill>
                <a:srgbClr val="000000"/>
              </a:solidFill>
              <a:latin typeface="Montserrat"/>
              <a:ea typeface="Montserrat"/>
              <a:cs typeface="Montserrat"/>
              <a:sym typeface="Montserrat"/>
            </a:endParaRPr>
          </a:p>
          <a:p>
            <a:pPr algn="just">
              <a:lnSpc>
                <a:spcPts val="3680"/>
              </a:lnSpc>
            </a:pPr>
            <a:r>
              <a:rPr lang="en-US" sz="3200" dirty="0">
                <a:solidFill>
                  <a:srgbClr val="000000"/>
                </a:solidFill>
                <a:latin typeface="Montserrat"/>
                <a:ea typeface="Montserrat"/>
                <a:cs typeface="Montserrat"/>
                <a:sym typeface="Montserrat"/>
              </a:rPr>
              <a:t>These include:</a:t>
            </a:r>
          </a:p>
          <a:p>
            <a:pPr algn="just">
              <a:lnSpc>
                <a:spcPts val="3680"/>
              </a:lnSpc>
            </a:pPr>
            <a:endParaRPr lang="en-US" sz="3200" dirty="0">
              <a:solidFill>
                <a:srgbClr val="000000"/>
              </a:solidFill>
              <a:latin typeface="Montserrat"/>
              <a:ea typeface="Montserrat"/>
              <a:cs typeface="Montserrat"/>
              <a:sym typeface="Montserrat"/>
            </a:endParaRPr>
          </a:p>
          <a:p>
            <a:pPr marL="457200" indent="-457200" algn="just">
              <a:lnSpc>
                <a:spcPts val="3680"/>
              </a:lnSpc>
              <a:buFont typeface="Arial" panose="020B0604020202020204" pitchFamily="34" charset="0"/>
              <a:buChar char="•"/>
            </a:pPr>
            <a:r>
              <a:rPr lang="en-US" sz="3200" dirty="0">
                <a:solidFill>
                  <a:srgbClr val="000000"/>
                </a:solidFill>
                <a:latin typeface="Montserrat"/>
                <a:ea typeface="Montserrat"/>
                <a:cs typeface="Montserrat"/>
                <a:sym typeface="Montserrat"/>
              </a:rPr>
              <a:t>Monitoring migrant workers</a:t>
            </a:r>
          </a:p>
          <a:p>
            <a:pPr marL="457200" indent="-457200" algn="just">
              <a:lnSpc>
                <a:spcPts val="3680"/>
              </a:lnSpc>
              <a:buFont typeface="Arial" panose="020B0604020202020204" pitchFamily="34" charset="0"/>
              <a:buChar char="•"/>
            </a:pPr>
            <a:r>
              <a:rPr lang="en-US" sz="3200" dirty="0">
                <a:solidFill>
                  <a:srgbClr val="000000"/>
                </a:solidFill>
                <a:latin typeface="Montserrat"/>
                <a:ea typeface="Montserrat"/>
                <a:cs typeface="Montserrat"/>
                <a:sym typeface="Montserrat"/>
              </a:rPr>
              <a:t>Keeping accurate records &amp; maintaining robust HR systems</a:t>
            </a:r>
          </a:p>
          <a:p>
            <a:pPr marL="457200" indent="-457200" algn="just">
              <a:lnSpc>
                <a:spcPts val="3680"/>
              </a:lnSpc>
              <a:buFont typeface="Arial" panose="020B0604020202020204" pitchFamily="34" charset="0"/>
              <a:buChar char="•"/>
            </a:pPr>
            <a:r>
              <a:rPr lang="en-US" sz="3200" dirty="0">
                <a:solidFill>
                  <a:srgbClr val="000000"/>
                </a:solidFill>
                <a:latin typeface="Montserrat"/>
                <a:ea typeface="Montserrat"/>
                <a:cs typeface="Montserrat"/>
                <a:sym typeface="Montserrat"/>
              </a:rPr>
              <a:t>Reporting changes</a:t>
            </a:r>
          </a:p>
          <a:p>
            <a:pPr marL="457200" indent="-457200" algn="just">
              <a:lnSpc>
                <a:spcPts val="3680"/>
              </a:lnSpc>
              <a:buFont typeface="Arial" panose="020B0604020202020204" pitchFamily="34" charset="0"/>
              <a:buChar char="•"/>
            </a:pPr>
            <a:r>
              <a:rPr lang="en-US" sz="3200" dirty="0">
                <a:solidFill>
                  <a:srgbClr val="000000"/>
                </a:solidFill>
                <a:latin typeface="Montserrat"/>
                <a:ea typeface="Montserrat"/>
                <a:cs typeface="Montserrat"/>
                <a:sym typeface="Montserrat"/>
              </a:rPr>
              <a:t>Paying the correct salary</a:t>
            </a:r>
          </a:p>
          <a:p>
            <a:pPr marL="457200" indent="-457200" algn="just">
              <a:lnSpc>
                <a:spcPts val="3680"/>
              </a:lnSpc>
              <a:buFont typeface="Arial" panose="020B0604020202020204" pitchFamily="34" charset="0"/>
              <a:buChar char="•"/>
            </a:pPr>
            <a:r>
              <a:rPr lang="en-US" sz="3200" dirty="0">
                <a:solidFill>
                  <a:srgbClr val="000000"/>
                </a:solidFill>
                <a:latin typeface="Montserrat"/>
                <a:ea typeface="Montserrat"/>
                <a:cs typeface="Montserrat"/>
                <a:sym typeface="Montserrat"/>
              </a:rPr>
              <a:t>Genuine vacancies</a:t>
            </a:r>
          </a:p>
          <a:p>
            <a:pPr marL="457200" indent="-457200" algn="just">
              <a:lnSpc>
                <a:spcPts val="3680"/>
              </a:lnSpc>
              <a:buFont typeface="Arial" panose="020B0604020202020204" pitchFamily="34" charset="0"/>
              <a:buChar char="•"/>
            </a:pPr>
            <a:r>
              <a:rPr lang="en-US" sz="3200" dirty="0">
                <a:solidFill>
                  <a:srgbClr val="000000"/>
                </a:solidFill>
                <a:latin typeface="Montserrat"/>
                <a:ea typeface="Montserrat"/>
                <a:cs typeface="Montserrat"/>
                <a:sym typeface="Montserrat"/>
              </a:rPr>
              <a:t>Preventing illegal working</a:t>
            </a:r>
          </a:p>
          <a:p>
            <a:pPr algn="just">
              <a:lnSpc>
                <a:spcPts val="3680"/>
              </a:lnSpc>
            </a:pPr>
            <a:endParaRPr lang="en-US" sz="3200" dirty="0">
              <a:solidFill>
                <a:srgbClr val="000000"/>
              </a:solidFill>
              <a:latin typeface="Montserrat"/>
              <a:ea typeface="Montserrat"/>
              <a:cs typeface="Montserrat"/>
              <a:sym typeface="Montserrat"/>
            </a:endParaRPr>
          </a:p>
          <a:p>
            <a:pPr algn="just">
              <a:lnSpc>
                <a:spcPts val="3680"/>
              </a:lnSpc>
            </a:pPr>
            <a:endParaRPr lang="en-US" sz="3200" dirty="0">
              <a:solidFill>
                <a:srgbClr val="000000"/>
              </a:solidFill>
              <a:latin typeface="Montserrat"/>
              <a:ea typeface="Montserrat"/>
              <a:cs typeface="Montserrat"/>
              <a:sym typeface="Montserrat"/>
            </a:endParaRPr>
          </a:p>
          <a:p>
            <a:pPr algn="just">
              <a:lnSpc>
                <a:spcPts val="3680"/>
              </a:lnSpc>
            </a:pPr>
            <a:endParaRPr lang="en-US" sz="3200" dirty="0">
              <a:solidFill>
                <a:srgbClr val="000000"/>
              </a:solidFill>
              <a:latin typeface="Montserrat"/>
              <a:ea typeface="Montserrat"/>
              <a:cs typeface="Montserrat"/>
              <a:sym typeface="Montserrat"/>
            </a:endParaRPr>
          </a:p>
          <a:p>
            <a:pPr algn="just">
              <a:lnSpc>
                <a:spcPts val="3680"/>
              </a:lnSpc>
            </a:pPr>
            <a:endParaRPr lang="en-US" sz="3200" dirty="0">
              <a:solidFill>
                <a:srgbClr val="000000"/>
              </a:solidFill>
              <a:latin typeface="Montserrat"/>
              <a:ea typeface="Montserrat"/>
              <a:cs typeface="Montserrat"/>
              <a:sym typeface="Montserrat"/>
            </a:endParaRPr>
          </a:p>
          <a:p>
            <a:pPr algn="just">
              <a:lnSpc>
                <a:spcPts val="3680"/>
              </a:lnSpc>
            </a:pPr>
            <a:endParaRPr lang="en-US" sz="3200" dirty="0">
              <a:solidFill>
                <a:srgbClr val="000000"/>
              </a:solidFill>
              <a:latin typeface="Montserrat"/>
              <a:ea typeface="Montserrat"/>
              <a:cs typeface="Montserrat"/>
              <a:sym typeface="Montserrat"/>
            </a:endParaRPr>
          </a:p>
          <a:p>
            <a:pPr algn="just">
              <a:lnSpc>
                <a:spcPts val="3680"/>
              </a:lnSpc>
            </a:pPr>
            <a:r>
              <a:rPr lang="en-US" sz="3200" dirty="0">
                <a:solidFill>
                  <a:srgbClr val="000000"/>
                </a:solidFill>
                <a:latin typeface="Montserrat"/>
                <a:ea typeface="Montserrat"/>
                <a:cs typeface="Montserrat"/>
                <a:sym typeface="Montserrat"/>
              </a:rPr>
              <a:t>Failure in any of these areas can result in suspension.</a:t>
            </a:r>
          </a:p>
          <a:p>
            <a:pPr algn="just">
              <a:lnSpc>
                <a:spcPts val="3680"/>
              </a:lnSpc>
            </a:pPr>
            <a:endParaRPr lang="en-US" sz="3200" b="1" dirty="0">
              <a:solidFill>
                <a:srgbClr val="000000"/>
              </a:solidFill>
              <a:latin typeface="Montserrat Bold"/>
              <a:ea typeface="Montserrat Bold"/>
              <a:cs typeface="Montserrat Bold"/>
              <a:sym typeface="Montserrat Bold"/>
            </a:endParaRPr>
          </a:p>
        </p:txBody>
      </p:sp>
      <p:sp>
        <p:nvSpPr>
          <p:cNvPr id="8" name="Freeform 8">
            <a:extLst>
              <a:ext uri="{FF2B5EF4-FFF2-40B4-BE49-F238E27FC236}">
                <a16:creationId xmlns:a16="http://schemas.microsoft.com/office/drawing/2014/main" id="{0D35F5C7-1459-78AF-DE20-1451AA870EC9}"/>
              </a:ext>
            </a:extLst>
          </p:cNvPr>
          <p:cNvSpPr/>
          <p:nvPr/>
        </p:nvSpPr>
        <p:spPr>
          <a:xfrm>
            <a:off x="1539812" y="3566041"/>
            <a:ext cx="509358" cy="744947"/>
          </a:xfrm>
          <a:custGeom>
            <a:avLst/>
            <a:gdLst/>
            <a:ahLst/>
            <a:cxnLst/>
            <a:rect l="l" t="t" r="r" b="b"/>
            <a:pathLst>
              <a:path w="509358" h="744947">
                <a:moveTo>
                  <a:pt x="0" y="0"/>
                </a:moveTo>
                <a:lnTo>
                  <a:pt x="509357" y="0"/>
                </a:lnTo>
                <a:lnTo>
                  <a:pt x="509357" y="744948"/>
                </a:lnTo>
                <a:lnTo>
                  <a:pt x="0" y="74494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9" name="Freeform 9">
            <a:extLst>
              <a:ext uri="{FF2B5EF4-FFF2-40B4-BE49-F238E27FC236}">
                <a16:creationId xmlns:a16="http://schemas.microsoft.com/office/drawing/2014/main" id="{D4119F93-2C4F-73A1-3225-71BE04D1EEA8}"/>
              </a:ext>
            </a:extLst>
          </p:cNvPr>
          <p:cNvSpPr/>
          <p:nvPr/>
        </p:nvSpPr>
        <p:spPr>
          <a:xfrm>
            <a:off x="1499128" y="4777520"/>
            <a:ext cx="509358" cy="744947"/>
          </a:xfrm>
          <a:custGeom>
            <a:avLst/>
            <a:gdLst/>
            <a:ahLst/>
            <a:cxnLst/>
            <a:rect l="l" t="t" r="r" b="b"/>
            <a:pathLst>
              <a:path w="509358" h="744947">
                <a:moveTo>
                  <a:pt x="0" y="0"/>
                </a:moveTo>
                <a:lnTo>
                  <a:pt x="509357" y="0"/>
                </a:lnTo>
                <a:lnTo>
                  <a:pt x="509357" y="744947"/>
                </a:lnTo>
                <a:lnTo>
                  <a:pt x="0" y="74494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Tree>
    <p:extLst>
      <p:ext uri="{BB962C8B-B14F-4D97-AF65-F5344CB8AC3E}">
        <p14:creationId xmlns:p14="http://schemas.microsoft.com/office/powerpoint/2010/main" val="2355769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01010"/>
        </a:solidFill>
        <a:effectLst/>
      </p:bgPr>
    </p:bg>
    <p:spTree>
      <p:nvGrpSpPr>
        <p:cNvPr id="1" name="">
          <a:extLst>
            <a:ext uri="{FF2B5EF4-FFF2-40B4-BE49-F238E27FC236}">
              <a16:creationId xmlns:a16="http://schemas.microsoft.com/office/drawing/2014/main" id="{DAB6DD85-A86B-0853-157F-03D672240E6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402CB55-F81D-87D1-5631-54F081DB3492}"/>
              </a:ext>
            </a:extLst>
          </p:cNvPr>
          <p:cNvSpPr/>
          <p:nvPr/>
        </p:nvSpPr>
        <p:spPr>
          <a:xfrm>
            <a:off x="-381000" y="-208635"/>
            <a:ext cx="19000559" cy="11371935"/>
          </a:xfrm>
          <a:custGeom>
            <a:avLst/>
            <a:gdLst/>
            <a:ahLst/>
            <a:cxnLst/>
            <a:rect l="l" t="t" r="r" b="b"/>
            <a:pathLst>
              <a:path w="18738329" h="10704271">
                <a:moveTo>
                  <a:pt x="0" y="0"/>
                </a:moveTo>
                <a:lnTo>
                  <a:pt x="18738329" y="0"/>
                </a:lnTo>
                <a:lnTo>
                  <a:pt x="18738329" y="10704270"/>
                </a:lnTo>
                <a:lnTo>
                  <a:pt x="0" y="10704270"/>
                </a:lnTo>
                <a:lnTo>
                  <a:pt x="0" y="0"/>
                </a:lnTo>
                <a:close/>
              </a:path>
            </a:pathLst>
          </a:custGeom>
          <a:blipFill>
            <a:blip r:embed="rId2"/>
            <a:stretch>
              <a:fillRect/>
            </a:stretch>
          </a:blipFill>
        </p:spPr>
        <p:txBody>
          <a:bodyPr/>
          <a:lstStyle/>
          <a:p>
            <a:endParaRPr lang="en-GB" dirty="0"/>
          </a:p>
        </p:txBody>
      </p:sp>
      <p:sp>
        <p:nvSpPr>
          <p:cNvPr id="3" name="Freeform 3">
            <a:extLst>
              <a:ext uri="{FF2B5EF4-FFF2-40B4-BE49-F238E27FC236}">
                <a16:creationId xmlns:a16="http://schemas.microsoft.com/office/drawing/2014/main" id="{72DDBF5C-557F-9CA1-F185-20021682FAF1}"/>
              </a:ext>
            </a:extLst>
          </p:cNvPr>
          <p:cNvSpPr/>
          <p:nvPr/>
        </p:nvSpPr>
        <p:spPr>
          <a:xfrm>
            <a:off x="15465109" y="8258228"/>
            <a:ext cx="2822891" cy="2122208"/>
          </a:xfrm>
          <a:custGeom>
            <a:avLst/>
            <a:gdLst/>
            <a:ahLst/>
            <a:cxnLst/>
            <a:rect l="l" t="t" r="r" b="b"/>
            <a:pathLst>
              <a:path w="2822891" h="2122208">
                <a:moveTo>
                  <a:pt x="0" y="0"/>
                </a:moveTo>
                <a:lnTo>
                  <a:pt x="2822891" y="0"/>
                </a:lnTo>
                <a:lnTo>
                  <a:pt x="2822891" y="2122208"/>
                </a:lnTo>
                <a:lnTo>
                  <a:pt x="0" y="2122208"/>
                </a:lnTo>
                <a:lnTo>
                  <a:pt x="0" y="0"/>
                </a:lnTo>
                <a:close/>
              </a:path>
            </a:pathLst>
          </a:custGeom>
          <a:blipFill>
            <a:blip r:embed="rId3"/>
            <a:stretch>
              <a:fillRect l="-6383" r="-6383"/>
            </a:stretch>
          </a:blipFill>
        </p:spPr>
        <p:txBody>
          <a:bodyPr/>
          <a:lstStyle/>
          <a:p>
            <a:endParaRPr lang="en-GB"/>
          </a:p>
        </p:txBody>
      </p:sp>
      <p:sp>
        <p:nvSpPr>
          <p:cNvPr id="4" name="AutoShape 4">
            <a:extLst>
              <a:ext uri="{FF2B5EF4-FFF2-40B4-BE49-F238E27FC236}">
                <a16:creationId xmlns:a16="http://schemas.microsoft.com/office/drawing/2014/main" id="{054F109D-078E-B56A-2A29-A72A5E7B4984}"/>
              </a:ext>
            </a:extLst>
          </p:cNvPr>
          <p:cNvSpPr/>
          <p:nvPr/>
        </p:nvSpPr>
        <p:spPr>
          <a:xfrm flipV="1">
            <a:off x="1794490" y="1028700"/>
            <a:ext cx="0" cy="992007"/>
          </a:xfrm>
          <a:prstGeom prst="line">
            <a:avLst/>
          </a:prstGeom>
          <a:ln w="85725" cap="flat">
            <a:solidFill>
              <a:srgbClr val="101010"/>
            </a:solidFill>
            <a:prstDash val="solid"/>
            <a:headEnd type="none" w="sm" len="sm"/>
            <a:tailEnd type="none" w="sm" len="sm"/>
          </a:ln>
        </p:spPr>
        <p:txBody>
          <a:bodyPr/>
          <a:lstStyle/>
          <a:p>
            <a:endParaRPr lang="en-GB"/>
          </a:p>
        </p:txBody>
      </p:sp>
      <p:sp>
        <p:nvSpPr>
          <p:cNvPr id="5" name="TextBox 5">
            <a:extLst>
              <a:ext uri="{FF2B5EF4-FFF2-40B4-BE49-F238E27FC236}">
                <a16:creationId xmlns:a16="http://schemas.microsoft.com/office/drawing/2014/main" id="{B14AD29D-9E45-6DCE-A851-82C3B69E9AE6}"/>
              </a:ext>
            </a:extLst>
          </p:cNvPr>
          <p:cNvSpPr txBox="1"/>
          <p:nvPr/>
        </p:nvSpPr>
        <p:spPr>
          <a:xfrm>
            <a:off x="2083740" y="885826"/>
            <a:ext cx="13003860" cy="2408929"/>
          </a:xfrm>
          <a:prstGeom prst="rect">
            <a:avLst/>
          </a:prstGeom>
        </p:spPr>
        <p:txBody>
          <a:bodyPr wrap="square" lIns="0" tIns="0" rIns="0" bIns="0" rtlCol="0" anchor="t">
            <a:spAutoFit/>
          </a:bodyPr>
          <a:lstStyle/>
          <a:p>
            <a:pPr algn="ctr">
              <a:lnSpc>
                <a:spcPts val="9579"/>
              </a:lnSpc>
            </a:pPr>
            <a:r>
              <a:rPr lang="en-US" sz="6842" dirty="0">
                <a:solidFill>
                  <a:srgbClr val="000000"/>
                </a:solidFill>
                <a:latin typeface="Bellefair"/>
                <a:ea typeface="Bellefair"/>
                <a:cs typeface="Bellefair"/>
                <a:sym typeface="Bellefair"/>
              </a:rPr>
              <a:t>Common Reasons Care Providers Are Suspended</a:t>
            </a:r>
          </a:p>
        </p:txBody>
      </p:sp>
      <p:sp>
        <p:nvSpPr>
          <p:cNvPr id="6" name="TextBox 6">
            <a:extLst>
              <a:ext uri="{FF2B5EF4-FFF2-40B4-BE49-F238E27FC236}">
                <a16:creationId xmlns:a16="http://schemas.microsoft.com/office/drawing/2014/main" id="{055AB83A-7902-D8DE-9FBC-800370408123}"/>
              </a:ext>
            </a:extLst>
          </p:cNvPr>
          <p:cNvSpPr txBox="1"/>
          <p:nvPr/>
        </p:nvSpPr>
        <p:spPr>
          <a:xfrm>
            <a:off x="2298118" y="3480680"/>
            <a:ext cx="13904551" cy="6642844"/>
          </a:xfrm>
          <a:prstGeom prst="rect">
            <a:avLst/>
          </a:prstGeom>
        </p:spPr>
        <p:txBody>
          <a:bodyPr lIns="0" tIns="0" rIns="0" bIns="0" rtlCol="0" anchor="t">
            <a:spAutoFit/>
          </a:bodyPr>
          <a:lstStyle/>
          <a:p>
            <a:pPr algn="just">
              <a:lnSpc>
                <a:spcPts val="3680"/>
              </a:lnSpc>
            </a:pPr>
            <a:r>
              <a:rPr lang="en-US" sz="3200" dirty="0">
                <a:solidFill>
                  <a:srgbClr val="000000"/>
                </a:solidFill>
                <a:latin typeface="Montserrat"/>
                <a:ea typeface="Montserrat"/>
                <a:cs typeface="Montserrat"/>
                <a:sym typeface="Montserrat"/>
              </a:rPr>
              <a:t>The most common issues seen during audits include:</a:t>
            </a:r>
          </a:p>
          <a:p>
            <a:pPr algn="just">
              <a:lnSpc>
                <a:spcPts val="3680"/>
              </a:lnSpc>
            </a:pPr>
            <a:endParaRPr lang="en-US" sz="3200" dirty="0">
              <a:solidFill>
                <a:srgbClr val="000000"/>
              </a:solidFill>
              <a:latin typeface="Montserrat"/>
              <a:ea typeface="Montserrat"/>
              <a:cs typeface="Montserrat"/>
              <a:sym typeface="Montserrat"/>
            </a:endParaRPr>
          </a:p>
          <a:p>
            <a:pPr algn="just">
              <a:lnSpc>
                <a:spcPts val="3680"/>
              </a:lnSpc>
            </a:pPr>
            <a:endParaRPr lang="en-US" sz="3200" dirty="0">
              <a:solidFill>
                <a:srgbClr val="000000"/>
              </a:solidFill>
              <a:latin typeface="Montserrat"/>
              <a:ea typeface="Montserrat"/>
              <a:cs typeface="Montserrat"/>
              <a:sym typeface="Montserrat"/>
            </a:endParaRPr>
          </a:p>
          <a:p>
            <a:pPr algn="just">
              <a:lnSpc>
                <a:spcPts val="3680"/>
              </a:lnSpc>
            </a:pPr>
            <a:r>
              <a:rPr lang="en-US" sz="3200" dirty="0">
                <a:solidFill>
                  <a:srgbClr val="000000"/>
                </a:solidFill>
                <a:latin typeface="Montserrat"/>
                <a:ea typeface="Montserrat"/>
                <a:cs typeface="Montserrat"/>
                <a:sym typeface="Montserrat"/>
              </a:rPr>
              <a:t>• Missing Right to Work evidence</a:t>
            </a:r>
          </a:p>
          <a:p>
            <a:pPr algn="just">
              <a:lnSpc>
                <a:spcPts val="3680"/>
              </a:lnSpc>
            </a:pPr>
            <a:r>
              <a:rPr lang="en-US" sz="3200" dirty="0">
                <a:solidFill>
                  <a:srgbClr val="000000"/>
                </a:solidFill>
                <a:latin typeface="Montserrat"/>
                <a:ea typeface="Montserrat"/>
                <a:cs typeface="Montserrat"/>
                <a:sym typeface="Montserrat"/>
              </a:rPr>
              <a:t>• Missing contracts</a:t>
            </a:r>
          </a:p>
          <a:p>
            <a:pPr algn="just">
              <a:lnSpc>
                <a:spcPts val="3680"/>
              </a:lnSpc>
            </a:pPr>
            <a:r>
              <a:rPr lang="en-US" sz="3200" dirty="0">
                <a:solidFill>
                  <a:srgbClr val="000000"/>
                </a:solidFill>
                <a:latin typeface="Montserrat"/>
                <a:ea typeface="Montserrat"/>
                <a:cs typeface="Montserrat"/>
                <a:sym typeface="Montserrat"/>
              </a:rPr>
              <a:t>• Incomplete recruitment records</a:t>
            </a:r>
          </a:p>
          <a:p>
            <a:pPr algn="just">
              <a:lnSpc>
                <a:spcPts val="3680"/>
              </a:lnSpc>
            </a:pPr>
            <a:r>
              <a:rPr lang="en-US" sz="3200" dirty="0">
                <a:solidFill>
                  <a:srgbClr val="000000"/>
                </a:solidFill>
                <a:latin typeface="Montserrat"/>
                <a:ea typeface="Montserrat"/>
                <a:cs typeface="Montserrat"/>
                <a:sym typeface="Montserrat"/>
              </a:rPr>
              <a:t>• Missing qualifications</a:t>
            </a:r>
          </a:p>
          <a:p>
            <a:pPr algn="just">
              <a:lnSpc>
                <a:spcPts val="3680"/>
              </a:lnSpc>
            </a:pPr>
            <a:r>
              <a:rPr lang="en-US" sz="3200" dirty="0">
                <a:solidFill>
                  <a:srgbClr val="000000"/>
                </a:solidFill>
                <a:latin typeface="Montserrat"/>
                <a:ea typeface="Montserrat"/>
                <a:cs typeface="Montserrat"/>
                <a:sym typeface="Montserrat"/>
              </a:rPr>
              <a:t>• Incorrect salaries</a:t>
            </a:r>
          </a:p>
          <a:p>
            <a:pPr algn="just">
              <a:lnSpc>
                <a:spcPts val="3680"/>
              </a:lnSpc>
            </a:pPr>
            <a:r>
              <a:rPr lang="en-US" sz="3200" dirty="0">
                <a:solidFill>
                  <a:srgbClr val="000000"/>
                </a:solidFill>
                <a:latin typeface="Montserrat"/>
                <a:ea typeface="Montserrat"/>
                <a:cs typeface="Montserrat"/>
                <a:sym typeface="Montserrat"/>
              </a:rPr>
              <a:t>• Workers employed in different roles</a:t>
            </a:r>
          </a:p>
          <a:p>
            <a:pPr algn="just">
              <a:lnSpc>
                <a:spcPts val="3680"/>
              </a:lnSpc>
            </a:pPr>
            <a:r>
              <a:rPr lang="en-US" sz="3200" dirty="0">
                <a:solidFill>
                  <a:srgbClr val="000000"/>
                </a:solidFill>
                <a:latin typeface="Montserrat"/>
                <a:ea typeface="Montserrat"/>
                <a:cs typeface="Montserrat"/>
                <a:sym typeface="Montserrat"/>
              </a:rPr>
              <a:t>• Excessive unpaid leave</a:t>
            </a:r>
          </a:p>
          <a:p>
            <a:pPr algn="just">
              <a:lnSpc>
                <a:spcPts val="3680"/>
              </a:lnSpc>
            </a:pPr>
            <a:r>
              <a:rPr lang="en-US" sz="3200" dirty="0">
                <a:solidFill>
                  <a:srgbClr val="000000"/>
                </a:solidFill>
                <a:latin typeface="Montserrat"/>
                <a:ea typeface="Montserrat"/>
                <a:cs typeface="Montserrat"/>
                <a:sym typeface="Montserrat"/>
              </a:rPr>
              <a:t>• Incorrect working locations</a:t>
            </a:r>
          </a:p>
          <a:p>
            <a:pPr algn="just">
              <a:lnSpc>
                <a:spcPts val="3680"/>
              </a:lnSpc>
            </a:pPr>
            <a:r>
              <a:rPr lang="en-US" sz="3200" dirty="0">
                <a:solidFill>
                  <a:srgbClr val="000000"/>
                </a:solidFill>
                <a:latin typeface="Montserrat"/>
                <a:ea typeface="Montserrat"/>
                <a:cs typeface="Montserrat"/>
                <a:sym typeface="Montserrat"/>
              </a:rPr>
              <a:t>• Failure to report changes within 10 working days</a:t>
            </a:r>
          </a:p>
          <a:p>
            <a:pPr algn="just">
              <a:lnSpc>
                <a:spcPts val="3680"/>
              </a:lnSpc>
            </a:pPr>
            <a:endParaRPr lang="en-US" sz="3200" dirty="0">
              <a:solidFill>
                <a:srgbClr val="000000"/>
              </a:solidFill>
              <a:latin typeface="Montserrat"/>
              <a:ea typeface="Montserrat"/>
              <a:cs typeface="Montserrat"/>
              <a:sym typeface="Montserrat"/>
            </a:endParaRPr>
          </a:p>
          <a:p>
            <a:pPr algn="just">
              <a:lnSpc>
                <a:spcPts val="3680"/>
              </a:lnSpc>
            </a:pPr>
            <a:endParaRPr lang="en-US" sz="3200" b="1" dirty="0">
              <a:solidFill>
                <a:srgbClr val="000000"/>
              </a:solidFill>
              <a:latin typeface="Montserrat Bold"/>
              <a:ea typeface="Montserrat Bold"/>
              <a:cs typeface="Montserrat Bold"/>
              <a:sym typeface="Montserrat Bold"/>
            </a:endParaRPr>
          </a:p>
        </p:txBody>
      </p:sp>
      <p:sp>
        <p:nvSpPr>
          <p:cNvPr id="8" name="Freeform 8">
            <a:extLst>
              <a:ext uri="{FF2B5EF4-FFF2-40B4-BE49-F238E27FC236}">
                <a16:creationId xmlns:a16="http://schemas.microsoft.com/office/drawing/2014/main" id="{5941CFBD-036C-5DA5-F969-FDD1CDC77CAC}"/>
              </a:ext>
            </a:extLst>
          </p:cNvPr>
          <p:cNvSpPr/>
          <p:nvPr/>
        </p:nvSpPr>
        <p:spPr>
          <a:xfrm>
            <a:off x="1539812" y="3566041"/>
            <a:ext cx="509358" cy="744947"/>
          </a:xfrm>
          <a:custGeom>
            <a:avLst/>
            <a:gdLst/>
            <a:ahLst/>
            <a:cxnLst/>
            <a:rect l="l" t="t" r="r" b="b"/>
            <a:pathLst>
              <a:path w="509358" h="744947">
                <a:moveTo>
                  <a:pt x="0" y="0"/>
                </a:moveTo>
                <a:lnTo>
                  <a:pt x="509357" y="0"/>
                </a:lnTo>
                <a:lnTo>
                  <a:pt x="509357" y="744948"/>
                </a:lnTo>
                <a:lnTo>
                  <a:pt x="0" y="74494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9" name="Freeform 9">
            <a:extLst>
              <a:ext uri="{FF2B5EF4-FFF2-40B4-BE49-F238E27FC236}">
                <a16:creationId xmlns:a16="http://schemas.microsoft.com/office/drawing/2014/main" id="{E8CF385D-4DBA-42DC-859D-794EEA5FE81A}"/>
              </a:ext>
            </a:extLst>
          </p:cNvPr>
          <p:cNvSpPr/>
          <p:nvPr/>
        </p:nvSpPr>
        <p:spPr>
          <a:xfrm>
            <a:off x="1499128" y="4777520"/>
            <a:ext cx="509358" cy="744947"/>
          </a:xfrm>
          <a:custGeom>
            <a:avLst/>
            <a:gdLst/>
            <a:ahLst/>
            <a:cxnLst/>
            <a:rect l="l" t="t" r="r" b="b"/>
            <a:pathLst>
              <a:path w="509358" h="744947">
                <a:moveTo>
                  <a:pt x="0" y="0"/>
                </a:moveTo>
                <a:lnTo>
                  <a:pt x="509357" y="0"/>
                </a:lnTo>
                <a:lnTo>
                  <a:pt x="509357" y="744947"/>
                </a:lnTo>
                <a:lnTo>
                  <a:pt x="0" y="74494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Tree>
    <p:extLst>
      <p:ext uri="{BB962C8B-B14F-4D97-AF65-F5344CB8AC3E}">
        <p14:creationId xmlns:p14="http://schemas.microsoft.com/office/powerpoint/2010/main" val="21651715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1287</Words>
  <Application>Microsoft Office PowerPoint</Application>
  <PresentationFormat>Custom</PresentationFormat>
  <Paragraphs>262</Paragraphs>
  <Slides>29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29</vt:i4>
      </vt:variant>
    </vt:vector>
  </HeadingPairs>
  <TitlesOfParts>
    <vt:vector size="37" baseType="lpstr">
      <vt:lpstr>Bellefair</vt:lpstr>
      <vt:lpstr>Aptos</vt:lpstr>
      <vt:lpstr>Calibri</vt:lpstr>
      <vt:lpstr>Montserrat</vt:lpstr>
      <vt:lpstr>Montserrat Bold</vt:lpstr>
      <vt:lpstr>Montserrat Italics</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Aston Brooke Solicitors</dc:title>
  <dc:creator>Kashif Majeed : Aston Brooke Solicitors</dc:creator>
  <cp:lastModifiedBy>Kashif Majeed : Aston Brooke Solicitors</cp:lastModifiedBy>
  <cp:revision>14</cp:revision>
  <dcterms:created xsi:type="dcterms:W3CDTF">2006-08-16T00:00:00Z</dcterms:created>
  <dcterms:modified xsi:type="dcterms:W3CDTF">2026-08-27T10:51:13Z</dcterms:modified>
  <dc:identifier>DAHMvVJuOwI</dc:identifier>
</cp:coreProperties>
</file>